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5.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6.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8.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87" r:id="rId5"/>
    <p:sldMasterId id="2147483690" r:id="rId6"/>
    <p:sldMasterId id="2147483693" r:id="rId7"/>
    <p:sldMasterId id="2147483696" r:id="rId8"/>
    <p:sldMasterId id="2147483699" r:id="rId9"/>
  </p:sldMasterIdLst>
  <p:notesMasterIdLst>
    <p:notesMasterId r:id="rId76"/>
  </p:notesMasterIdLst>
  <p:handoutMasterIdLst>
    <p:handoutMasterId r:id="rId77"/>
  </p:handoutMasterIdLst>
  <p:sldIdLst>
    <p:sldId id="324" r:id="rId10"/>
    <p:sldId id="352" r:id="rId11"/>
    <p:sldId id="258" r:id="rId12"/>
    <p:sldId id="335" r:id="rId13"/>
    <p:sldId id="432" r:id="rId14"/>
    <p:sldId id="344" r:id="rId15"/>
    <p:sldId id="346" r:id="rId16"/>
    <p:sldId id="358" r:id="rId17"/>
    <p:sldId id="386" r:id="rId18"/>
    <p:sldId id="388" r:id="rId19"/>
    <p:sldId id="387" r:id="rId20"/>
    <p:sldId id="349" r:id="rId21"/>
    <p:sldId id="389" r:id="rId22"/>
    <p:sldId id="391" r:id="rId23"/>
    <p:sldId id="392" r:id="rId24"/>
    <p:sldId id="393" r:id="rId25"/>
    <p:sldId id="421" r:id="rId26"/>
    <p:sldId id="394" r:id="rId27"/>
    <p:sldId id="395" r:id="rId28"/>
    <p:sldId id="396" r:id="rId29"/>
    <p:sldId id="397" r:id="rId30"/>
    <p:sldId id="398" r:id="rId31"/>
    <p:sldId id="399" r:id="rId32"/>
    <p:sldId id="400" r:id="rId33"/>
    <p:sldId id="401" r:id="rId34"/>
    <p:sldId id="423" r:id="rId35"/>
    <p:sldId id="383" r:id="rId36"/>
    <p:sldId id="433" r:id="rId37"/>
    <p:sldId id="402" r:id="rId38"/>
    <p:sldId id="367" r:id="rId39"/>
    <p:sldId id="403" r:id="rId40"/>
    <p:sldId id="404" r:id="rId41"/>
    <p:sldId id="405" r:id="rId42"/>
    <p:sldId id="406" r:id="rId43"/>
    <p:sldId id="407" r:id="rId44"/>
    <p:sldId id="408" r:id="rId45"/>
    <p:sldId id="409" r:id="rId46"/>
    <p:sldId id="410" r:id="rId47"/>
    <p:sldId id="413" r:id="rId48"/>
    <p:sldId id="411" r:id="rId49"/>
    <p:sldId id="434" r:id="rId50"/>
    <p:sldId id="412" r:id="rId51"/>
    <p:sldId id="414" r:id="rId52"/>
    <p:sldId id="446" r:id="rId53"/>
    <p:sldId id="437" r:id="rId54"/>
    <p:sldId id="416" r:id="rId55"/>
    <p:sldId id="438" r:id="rId56"/>
    <p:sldId id="439" r:id="rId57"/>
    <p:sldId id="440" r:id="rId58"/>
    <p:sldId id="447" r:id="rId59"/>
    <p:sldId id="441" r:id="rId60"/>
    <p:sldId id="442" r:id="rId61"/>
    <p:sldId id="443" r:id="rId62"/>
    <p:sldId id="444" r:id="rId63"/>
    <p:sldId id="445" r:id="rId64"/>
    <p:sldId id="424" r:id="rId65"/>
    <p:sldId id="425" r:id="rId66"/>
    <p:sldId id="448" r:id="rId67"/>
    <p:sldId id="426" r:id="rId68"/>
    <p:sldId id="427" r:id="rId69"/>
    <p:sldId id="428" r:id="rId70"/>
    <p:sldId id="429" r:id="rId71"/>
    <p:sldId id="431" r:id="rId72"/>
    <p:sldId id="377" r:id="rId73"/>
    <p:sldId id="303" r:id="rId74"/>
    <p:sldId id="351" r:id="rId75"/>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78" autoAdjust="0"/>
    <p:restoredTop sz="79966" autoAdjust="0"/>
  </p:normalViewPr>
  <p:slideViewPr>
    <p:cSldViewPr snapToGrid="0">
      <p:cViewPr varScale="1">
        <p:scale>
          <a:sx n="74" d="100"/>
          <a:sy n="74" d="100"/>
        </p:scale>
        <p:origin x="90" y="444"/>
      </p:cViewPr>
      <p:guideLst>
        <p:guide orient="horz" pos="2160"/>
        <p:guide pos="3840"/>
      </p:guideLst>
    </p:cSldViewPr>
  </p:slideViewPr>
  <p:outlineViewPr>
    <p:cViewPr>
      <p:scale>
        <a:sx n="33" d="100"/>
        <a:sy n="33" d="100"/>
      </p:scale>
      <p:origin x="0" y="-5510"/>
    </p:cViewPr>
  </p:outlineViewPr>
  <p:notesTextViewPr>
    <p:cViewPr>
      <p:scale>
        <a:sx n="3" d="2"/>
        <a:sy n="3" d="2"/>
      </p:scale>
      <p:origin x="0" y="0"/>
    </p:cViewPr>
  </p:notesTextViewPr>
  <p:sorterViewPr>
    <p:cViewPr varScale="1">
      <p:scale>
        <a:sx n="1" d="1"/>
        <a:sy n="1" d="1"/>
      </p:scale>
      <p:origin x="0" y="-5244"/>
    </p:cViewPr>
  </p:sorterViewPr>
  <p:notesViewPr>
    <p:cSldViewPr snapToGrid="0">
      <p:cViewPr varScale="1">
        <p:scale>
          <a:sx n="62" d="100"/>
          <a:sy n="62" d="100"/>
        </p:scale>
        <p:origin x="1661" y="6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slide" Target="slides/slide54.xml"/><Relationship Id="rId68" Type="http://schemas.openxmlformats.org/officeDocument/2006/relationships/slide" Target="slides/slide59.xml"/><Relationship Id="rId76" Type="http://schemas.openxmlformats.org/officeDocument/2006/relationships/notesMaster" Target="notesMasters/notesMaster1.xml"/><Relationship Id="rId7" Type="http://schemas.openxmlformats.org/officeDocument/2006/relationships/slideMaster" Target="slideMasters/slideMaster7.xml"/><Relationship Id="rId71" Type="http://schemas.openxmlformats.org/officeDocument/2006/relationships/slide" Target="slides/slide62.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74"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slide" Target="slides/slide60.xml"/><Relationship Id="rId77"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EC3FB2CB-40AB-42AC-A01F-EB246AA553DE}" type="datetimeFigureOut">
              <a:rPr lang="en-US" smtClean="0"/>
              <a:pPr/>
              <a:t>11/18/2015</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48ABAA96-9840-4C6C-9935-72B73B561985}" type="slidenum">
              <a:rPr lang="en-US" smtClean="0"/>
              <a:pPr/>
              <a:t>‹#›</a:t>
            </a:fld>
            <a:endParaRPr lang="en-US"/>
          </a:p>
        </p:txBody>
      </p:sp>
    </p:spTree>
    <p:extLst>
      <p:ext uri="{BB962C8B-B14F-4D97-AF65-F5344CB8AC3E}">
        <p14:creationId xmlns:p14="http://schemas.microsoft.com/office/powerpoint/2010/main" val="34724200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1BDCFA64-DBAE-4071-97DD-6C8D861EEBC8}" type="datetimeFigureOut">
              <a:rPr lang="en-US" smtClean="0"/>
              <a:pPr/>
              <a:t>11/18/2015</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15E699B9-C709-42C8-848E-0B59465C3974}" type="slidenum">
              <a:rPr lang="en-US" smtClean="0"/>
              <a:pPr/>
              <a:t>‹#›</a:t>
            </a:fld>
            <a:endParaRPr lang="en-US"/>
          </a:p>
        </p:txBody>
      </p:sp>
    </p:spTree>
    <p:extLst>
      <p:ext uri="{BB962C8B-B14F-4D97-AF65-F5344CB8AC3E}">
        <p14:creationId xmlns:p14="http://schemas.microsoft.com/office/powerpoint/2010/main" val="1683281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mailto:rsafford@safmt.org"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mailto:jschroeck@mt.gov"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Brittany</a:t>
            </a:r>
            <a:r>
              <a:rPr lang="en-US" baseline="0" dirty="0" smtClean="0"/>
              <a:t> from Helena</a:t>
            </a:r>
          </a:p>
          <a:p>
            <a:r>
              <a:rPr lang="en-US" dirty="0" smtClean="0"/>
              <a:t>Introductory slide . . .</a:t>
            </a:r>
          </a:p>
          <a:p>
            <a:r>
              <a:rPr lang="en-US" dirty="0" smtClean="0"/>
              <a:t>NOTE:  All </a:t>
            </a:r>
            <a:r>
              <a:rPr lang="en-US" dirty="0" smtClean="0"/>
              <a:t>of the</a:t>
            </a:r>
            <a:r>
              <a:rPr lang="en-US" baseline="0" dirty="0" smtClean="0"/>
              <a:t> people in the presentation </a:t>
            </a:r>
            <a:r>
              <a:rPr lang="en-US" baseline="0" dirty="0" smtClean="0"/>
              <a:t>are </a:t>
            </a:r>
            <a:r>
              <a:rPr lang="en-US" baseline="0" dirty="0" smtClean="0"/>
              <a:t>Montana students, parents, educators, and even a few Outreach </a:t>
            </a:r>
            <a:r>
              <a:rPr lang="en-US" baseline="0" dirty="0" smtClean="0"/>
              <a:t>managers from SAF.  We took these pictures spring  2015 throughout the state.   </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pPr/>
              <a:t>1</a:t>
            </a:fld>
            <a:endParaRPr lang="en-US"/>
          </a:p>
        </p:txBody>
      </p:sp>
    </p:spTree>
    <p:extLst>
      <p:ext uri="{BB962C8B-B14F-4D97-AF65-F5344CB8AC3E}">
        <p14:creationId xmlns:p14="http://schemas.microsoft.com/office/powerpoint/2010/main" val="197818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a:t>
            </a:r>
            <a:r>
              <a:rPr lang="en-US" baseline="0" dirty="0" smtClean="0"/>
              <a:t> between priority DATE and Deadlines</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4250892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Deadlines mean</a:t>
            </a:r>
            <a:r>
              <a:rPr lang="en-US" baseline="0" dirty="0" smtClean="0"/>
              <a:t> business – generally non-negotiable. </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641741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FAFSA</a:t>
            </a:r>
            <a:r>
              <a:rPr lang="en-US" baseline="0" dirty="0" smtClean="0"/>
              <a:t> submitted electronically is usually processed within 72 hours.  A paper FAFSA can take 8 – 12 WEEKS (more during peak processing times) to process and get information to the school .  While you are waiting for your PAPER FAFSA to be opened and entered into the computer, money is being awarded to other students</a:t>
            </a:r>
            <a:r>
              <a:rPr lang="en-US" baseline="0" dirty="0" smtClean="0"/>
              <a:t>!</a:t>
            </a:r>
          </a:p>
          <a:p>
            <a:r>
              <a:rPr lang="en-US" baseline="0" dirty="0" smtClean="0"/>
              <a:t>NOTE:  Processing time at schools vary.  They may receive 2,000 FAFSAs at a time, for example.  </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599562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a:t>
            </a:r>
            <a:r>
              <a:rPr lang="en-US" baseline="0" dirty="0" smtClean="0"/>
              <a:t> few of the common areas where mistakes are made.  Let’s review some of these problem areas.</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844123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SAP = Satisfactory Academic Progress – each</a:t>
            </a:r>
            <a:r>
              <a:rPr lang="en-US" baseline="0" dirty="0" smtClean="0"/>
              <a:t> school sets their own SAP policies – be sure you know what is expected of you.  In general, you must </a:t>
            </a:r>
            <a:r>
              <a:rPr lang="en-US" baseline="0" dirty="0" smtClean="0"/>
              <a:t>be:</a:t>
            </a:r>
          </a:p>
          <a:p>
            <a:pPr marL="171450" indent="-171450">
              <a:buFont typeface="Arial" panose="020B0604020202020204" pitchFamily="34" charset="0"/>
              <a:buChar char="•"/>
            </a:pPr>
            <a:r>
              <a:rPr lang="en-US" baseline="0" dirty="0" smtClean="0"/>
              <a:t>Maintaining </a:t>
            </a:r>
            <a:r>
              <a:rPr lang="en-US" baseline="0" dirty="0" smtClean="0"/>
              <a:t>at least a “C” average or </a:t>
            </a:r>
            <a:r>
              <a:rPr lang="en-US" baseline="0" dirty="0" smtClean="0"/>
              <a:t>2.0</a:t>
            </a:r>
          </a:p>
          <a:p>
            <a:pPr marL="171450" indent="-171450">
              <a:buFont typeface="Arial" panose="020B0604020202020204" pitchFamily="34" charset="0"/>
              <a:buChar char="•"/>
            </a:pPr>
            <a:r>
              <a:rPr lang="en-US" baseline="0" dirty="0" smtClean="0"/>
              <a:t>Passing </a:t>
            </a:r>
            <a:r>
              <a:rPr lang="en-US" baseline="0" dirty="0" smtClean="0"/>
              <a:t>at least 67% of your </a:t>
            </a:r>
            <a:r>
              <a:rPr lang="en-US" baseline="0" dirty="0" smtClean="0"/>
              <a:t>classes</a:t>
            </a:r>
          </a:p>
          <a:p>
            <a:pPr marL="171450" indent="-171450">
              <a:buFont typeface="Arial" panose="020B0604020202020204" pitchFamily="34" charset="0"/>
              <a:buChar char="•"/>
            </a:pPr>
            <a:r>
              <a:rPr lang="en-US" baseline="0" dirty="0" smtClean="0"/>
              <a:t>Making </a:t>
            </a:r>
            <a:r>
              <a:rPr lang="en-US" baseline="0" dirty="0" smtClean="0"/>
              <a:t>progress toward a degree in a timely </a:t>
            </a:r>
            <a:r>
              <a:rPr lang="en-US" baseline="0" dirty="0" smtClean="0"/>
              <a:t>manner.</a:t>
            </a:r>
          </a:p>
          <a:p>
            <a:pPr marL="0" indent="0">
              <a:buFont typeface="Arial" panose="020B0604020202020204" pitchFamily="34" charset="0"/>
              <a:buNone/>
            </a:pPr>
            <a:endParaRPr lang="en-US" baseline="0" dirty="0" smtClean="0"/>
          </a:p>
          <a:p>
            <a:pPr marL="0" indent="0">
              <a:buFont typeface="Arial" panose="020B0604020202020204" pitchFamily="34" charset="0"/>
              <a:buNone/>
            </a:pPr>
            <a:r>
              <a:rPr lang="en-US" baseline="0" dirty="0" smtClean="0"/>
              <a:t>You </a:t>
            </a:r>
            <a:r>
              <a:rPr lang="en-US" baseline="0" dirty="0" smtClean="0"/>
              <a:t>only receive Federal aid for a certain amount of time – generally 150% of your program length. So if you are earning a four-year bachelor’s degree – you get 6 years to complete it.  If you are earning a two-year degree, you get three years to complete, and so on. </a:t>
            </a:r>
            <a:r>
              <a:rPr lang="en-US" sz="1200" b="0" i="0" kern="1200" dirty="0" smtClean="0">
                <a:solidFill>
                  <a:schemeClr val="tx1"/>
                </a:solidFill>
                <a:effectLst/>
                <a:latin typeface="+mn-lt"/>
                <a:ea typeface="+mn-ea"/>
                <a:cs typeface="+mn-cs"/>
              </a:rPr>
              <a:t>Effective on July 1, 2012, you </a:t>
            </a:r>
            <a:r>
              <a:rPr lang="en-US" sz="1200" b="1" i="0" kern="1200" dirty="0" smtClean="0">
                <a:solidFill>
                  <a:schemeClr val="tx1"/>
                </a:solidFill>
                <a:effectLst/>
                <a:latin typeface="+mn-lt"/>
                <a:ea typeface="+mn-ea"/>
                <a:cs typeface="+mn-cs"/>
              </a:rPr>
              <a:t>can receive</a:t>
            </a:r>
            <a:r>
              <a:rPr lang="en-US" sz="1200" b="0" i="0" kern="1200" dirty="0" smtClean="0">
                <a:solidFill>
                  <a:schemeClr val="tx1"/>
                </a:solidFill>
                <a:effectLst/>
                <a:latin typeface="+mn-lt"/>
                <a:ea typeface="+mn-ea"/>
                <a:cs typeface="+mn-cs"/>
              </a:rPr>
              <a:t> the </a:t>
            </a:r>
            <a:r>
              <a:rPr lang="en-US" sz="1200" b="1" i="0" kern="1200" dirty="0" smtClean="0">
                <a:solidFill>
                  <a:schemeClr val="tx1"/>
                </a:solidFill>
                <a:effectLst/>
                <a:latin typeface="+mn-lt"/>
                <a:ea typeface="+mn-ea"/>
                <a:cs typeface="+mn-cs"/>
              </a:rPr>
              <a:t>Federal Pell Grant</a:t>
            </a:r>
            <a:r>
              <a:rPr lang="en-US" sz="1200" b="0" i="0" kern="1200" dirty="0" smtClean="0">
                <a:solidFill>
                  <a:schemeClr val="tx1"/>
                </a:solidFill>
                <a:effectLst/>
                <a:latin typeface="+mn-lt"/>
                <a:ea typeface="+mn-ea"/>
                <a:cs typeface="+mn-cs"/>
              </a:rPr>
              <a:t> for no more than 12 semesters or the equivalent (roughly six years). You'll </a:t>
            </a:r>
            <a:r>
              <a:rPr lang="en-US" sz="1200" b="1" i="0" kern="1200" dirty="0" smtClean="0">
                <a:solidFill>
                  <a:schemeClr val="tx1"/>
                </a:solidFill>
                <a:effectLst/>
                <a:latin typeface="+mn-lt"/>
                <a:ea typeface="+mn-ea"/>
                <a:cs typeface="+mn-cs"/>
              </a:rPr>
              <a:t>receive</a:t>
            </a:r>
            <a:r>
              <a:rPr lang="en-US" sz="1200" b="0" i="0" kern="1200" dirty="0" smtClean="0">
                <a:solidFill>
                  <a:schemeClr val="tx1"/>
                </a:solidFill>
                <a:effectLst/>
                <a:latin typeface="+mn-lt"/>
                <a:ea typeface="+mn-ea"/>
                <a:cs typeface="+mn-cs"/>
              </a:rPr>
              <a:t> a notice if you're getting close to your limit. If you have any questions, contact your financial aid office .</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657957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1027738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Abbreviated</a:t>
            </a:r>
            <a:r>
              <a:rPr lang="en-US" baseline="0" dirty="0" smtClean="0"/>
              <a:t> slide option/shorter presentation (use instead of #</a:t>
            </a:r>
            <a:r>
              <a:rPr lang="en-US" baseline="0" dirty="0" smtClean="0"/>
              <a:t>16)</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3304362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This slide is also SLIDE 50 with other Special Circumstance</a:t>
            </a:r>
            <a:r>
              <a:rPr lang="en-US" baseline="0" dirty="0" smtClean="0"/>
              <a:t> slide</a:t>
            </a:r>
            <a:r>
              <a:rPr lang="en-US" dirty="0" smtClean="0"/>
              <a:t> – you can show in</a:t>
            </a:r>
            <a:r>
              <a:rPr lang="en-US" baseline="0" dirty="0" smtClean="0"/>
              <a:t> either site.  Hide or delete alternate location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a:t>
            </a:r>
            <a:r>
              <a:rPr lang="en-US" dirty="0" smtClean="0"/>
              <a:t>cases where </a:t>
            </a:r>
            <a:r>
              <a:rPr lang="en-US" sz="12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safety of student would be compromised by contacting parents, the student can contact the financial aid office for assistance in establishing</a:t>
            </a:r>
            <a:r>
              <a:rPr lang="en-US" sz="1200" baseline="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independent status.  Documentation </a:t>
            </a:r>
            <a:r>
              <a:rPr lang="en-US" sz="1200" baseline="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required.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NOTE: use here directly after dependency info or </a:t>
            </a:r>
            <a:endParaRPr lang="en-US" sz="12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47296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TO REPORT STUDENT INFO IN ORANGE</a:t>
            </a:r>
            <a:r>
              <a:rPr lang="en-US" baseline="0" dirty="0" smtClean="0"/>
              <a:t> SECTIONS AND PARENTS IN PURPLE – CAN BE CONFUSING.  </a:t>
            </a:r>
            <a:endParaRPr lang="en-US" dirty="0" smtClean="0"/>
          </a:p>
          <a:p>
            <a:r>
              <a:rPr lang="en-US" dirty="0" smtClean="0"/>
              <a:t>Find current colors at https://www.edvisors.com/fafsa/forms/tutorial/</a:t>
            </a:r>
          </a:p>
          <a:p>
            <a:r>
              <a:rPr lang="en-US" dirty="0" smtClean="0"/>
              <a:t> </a:t>
            </a: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645773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198904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what we’ll be talking about tonight – Lots of information</a:t>
            </a:r>
            <a:r>
              <a:rPr lang="en-US" baseline="0" dirty="0" smtClean="0"/>
              <a:t>, so </a:t>
            </a:r>
            <a:r>
              <a:rPr lang="en-US" dirty="0" smtClean="0"/>
              <a:t>let’s get started!</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6193351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altLang="en-US" sz="1200" dirty="0" smtClean="0">
                <a:solidFill>
                  <a:schemeClr val="bg1"/>
                </a:solidFill>
                <a:latin typeface="Arial" panose="020B0604020202020204" pitchFamily="34" charset="0"/>
                <a:cs typeface="Arial" panose="020B0604020202020204" pitchFamily="34" charset="0"/>
              </a:rPr>
              <a:t>If you don’t u</a:t>
            </a:r>
            <a:r>
              <a:rPr lang="en-US" altLang="ja-JP" sz="1200" dirty="0" smtClean="0">
                <a:solidFill>
                  <a:schemeClr val="bg1"/>
                </a:solidFill>
                <a:latin typeface="Arial" panose="020B0604020202020204" pitchFamily="34" charset="0"/>
                <a:cs typeface="Arial" panose="020B0604020202020204" pitchFamily="34" charset="0"/>
              </a:rPr>
              <a:t>se IRS data retrieval and are selected for verification, you must provide tax transcript from the</a:t>
            </a:r>
            <a:r>
              <a:rPr lang="en-US" altLang="ja-JP" sz="1200" baseline="0" dirty="0" smtClean="0">
                <a:solidFill>
                  <a:schemeClr val="bg1"/>
                </a:solidFill>
                <a:latin typeface="Arial" panose="020B0604020202020204" pitchFamily="34" charset="0"/>
                <a:cs typeface="Arial" panose="020B0604020202020204" pitchFamily="34" charset="0"/>
              </a:rPr>
              <a:t> IRS.  A copy of your federal tax return will not be accepted.  Data must come directly from IRS to ensure authenticity. </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1801367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Lynn </a:t>
            </a:r>
            <a:r>
              <a:rPr lang="en-US" dirty="0" err="1" smtClean="0"/>
              <a:t>Sellegren</a:t>
            </a:r>
            <a:r>
              <a:rPr lang="en-US" dirty="0" smtClean="0"/>
              <a:t> (Counselor), Bozeman</a:t>
            </a:r>
          </a:p>
          <a:p>
            <a:endParaRPr lang="en-US" baseline="0" dirty="0" smtClean="0"/>
          </a:p>
          <a:p>
            <a:r>
              <a:rPr lang="en-US" dirty="0" smtClean="0"/>
              <a:t>If for some</a:t>
            </a:r>
            <a:r>
              <a:rPr lang="en-US" baseline="0" dirty="0" smtClean="0"/>
              <a:t> reason you are already living on your own, list the parent with whom you lived with the most prior to moving out.</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4268932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Rex from Helena</a:t>
            </a:r>
          </a:p>
          <a:p>
            <a:endParaRPr lang="en-US" baseline="0" dirty="0" smtClean="0"/>
          </a:p>
          <a:p>
            <a:r>
              <a:rPr lang="en-US" baseline="0" dirty="0" smtClean="0"/>
              <a:t>In addition to reporting your parent and student’s income, you will report certain assets you may hold.  An asset is simply something you own that has a value.  And for FAFSA purposes, the value you will report is the net worth of that asset.  </a:t>
            </a:r>
          </a:p>
          <a:p>
            <a:endParaRPr lang="en-US" baseline="0" dirty="0" smtClean="0"/>
          </a:p>
          <a:p>
            <a:r>
              <a:rPr lang="en-US" baseline="0" dirty="0" smtClean="0"/>
              <a:t>You may  not be asked for this information - r</a:t>
            </a:r>
            <a:r>
              <a:rPr lang="en-US" dirty="0" smtClean="0"/>
              <a:t>emember we talked about the beauty</a:t>
            </a:r>
            <a:r>
              <a:rPr lang="en-US" baseline="0" dirty="0" smtClean="0"/>
              <a:t> of the electronic application?  Depending on what you report for income, family size, etc., your assets may or may not even be considered. </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936774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8463426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a:t>
            </a:r>
            <a:r>
              <a:rPr lang="en-US" baseline="0" dirty="0" smtClean="0"/>
              <a:t> not report any of these assets on the FAFSA – they are not considered when determining your families’ need or ability to contribute to your education</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4252881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Cree from Butte MT (and Schylar Canfield</a:t>
            </a:r>
            <a:r>
              <a:rPr lang="en-US" baseline="0" dirty="0" smtClean="0"/>
              <a:t> from SAF)</a:t>
            </a:r>
          </a:p>
          <a:p>
            <a:pPr marL="0" indent="0">
              <a:buNone/>
            </a:pPr>
            <a:endParaRPr lang="en-US" dirty="0" smtClean="0"/>
          </a:p>
          <a:p>
            <a:pPr marL="228600" indent="-228600">
              <a:buAutoNum type="arabicPeriod"/>
            </a:pPr>
            <a:r>
              <a:rPr lang="en-US" dirty="0" smtClean="0"/>
              <a:t>College</a:t>
            </a:r>
            <a:r>
              <a:rPr lang="en-US" baseline="0" dirty="0" smtClean="0"/>
              <a:t> and housing info – what colleges you want your info sent to (up to 10 can be listed)</a:t>
            </a:r>
          </a:p>
          <a:p>
            <a:pPr marL="228600" indent="-228600">
              <a:buAutoNum type="arabicPeriod"/>
            </a:pPr>
            <a:r>
              <a:rPr lang="en-US" baseline="0" dirty="0" smtClean="0"/>
              <a:t>The colleges you list can only see their name – they do not see the other colleges listed</a:t>
            </a:r>
          </a:p>
          <a:p>
            <a:pPr marL="228600" indent="-228600">
              <a:buAutoNum type="arabicPeriod"/>
            </a:pPr>
            <a:r>
              <a:rPr lang="en-US" baseline="0" dirty="0" smtClean="0"/>
              <a:t>Housing plan for college – on campus, off campus, with parent? Most schools require freshman to live on campus their first year – unless family in town</a:t>
            </a:r>
          </a:p>
          <a:p>
            <a:pPr marL="228600" indent="-228600">
              <a:buAutoNum type="arabicPeriod"/>
            </a:pPr>
            <a:r>
              <a:rPr lang="en-US" baseline="0" dirty="0" smtClean="0"/>
              <a:t>Certification of Statement of Educational Purpose – This is where you say you will use the money for education, you have provided true and accurate information on the FAFSA, etc. </a:t>
            </a:r>
            <a:endParaRPr lang="en-US" dirty="0" smtClean="0"/>
          </a:p>
          <a:p>
            <a:r>
              <a:rPr lang="en-US" dirty="0" smtClean="0"/>
              <a:t>Read before signing:  Giving</a:t>
            </a:r>
            <a:r>
              <a:rPr lang="en-US" baseline="0" dirty="0" smtClean="0"/>
              <a:t> false or misleading </a:t>
            </a:r>
            <a:r>
              <a:rPr lang="en-US" dirty="0" smtClean="0"/>
              <a:t>information or using someone else’s FSA ID to complete the FAFSA comes</a:t>
            </a:r>
            <a:r>
              <a:rPr lang="en-US" baseline="0" dirty="0" smtClean="0"/>
              <a:t> with a $20,000 price-tag, or prison sentence, or both.  You are signing a government document; your FSA ID constitutes a legal signature.</a:t>
            </a:r>
          </a:p>
          <a:p>
            <a:r>
              <a:rPr lang="en-US" baseline="0" dirty="0" smtClean="0"/>
              <a:t>PARENTS:  IF YOU HAVE MORE THAN ONE STUDENT WHO WILL ATTEND COLLEGE (AND FOR WHOM YOU HAVE TO PROVIDE PARENTAL DATA ON THE FAFSA) (once you click submit – DON’T LEAVE THE CONFIRMATION PAGE – find the question “Do you have another student for whom you need to complete a FAFSA?  Click here – a new FAFSA will be pre-populated with all the parental data you have provided – then you just have the student complete his/her portion – HUGE TIME SAVER!</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25</a:t>
            </a:fld>
            <a:endParaRPr lang="en-US">
              <a:solidFill>
                <a:prstClr val="black"/>
              </a:solidFill>
            </a:endParaRPr>
          </a:p>
        </p:txBody>
      </p:sp>
    </p:spTree>
    <p:extLst>
      <p:ext uri="{BB962C8B-B14F-4D97-AF65-F5344CB8AC3E}">
        <p14:creationId xmlns:p14="http://schemas.microsoft.com/office/powerpoint/2010/main" val="667140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Do not HIDE assets – for example, putting them into a sibling’s account where</a:t>
            </a:r>
            <a:r>
              <a:rPr lang="en-US" sz="1200" b="0" i="0" kern="1200" baseline="0" dirty="0" smtClean="0">
                <a:solidFill>
                  <a:schemeClr val="tx1"/>
                </a:solidFill>
                <a:effectLst/>
                <a:latin typeface="+mn-lt"/>
                <a:ea typeface="+mn-ea"/>
                <a:cs typeface="+mn-cs"/>
              </a:rPr>
              <a:t> they will be unreported.  This is FRAUD.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What you can do:</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baseline="0" dirty="0" smtClean="0">
                <a:solidFill>
                  <a:schemeClr val="tx1"/>
                </a:solidFill>
                <a:effectLst/>
                <a:latin typeface="+mn-lt"/>
                <a:ea typeface="+mn-ea"/>
                <a:cs typeface="+mn-cs"/>
              </a:rPr>
              <a:t>Spend student’s assets first – they are assessed at a higher rate than parents’ (20% of student’s assets are considered </a:t>
            </a:r>
            <a:r>
              <a:rPr lang="en-US" sz="1200" b="0" i="0" kern="1200" baseline="0" dirty="0" smtClean="0">
                <a:solidFill>
                  <a:schemeClr val="tx1"/>
                </a:solidFill>
                <a:effectLst/>
                <a:latin typeface="+mn-lt"/>
                <a:ea typeface="+mn-ea"/>
                <a:cs typeface="+mn-cs"/>
              </a:rPr>
              <a:t>available</a:t>
            </a:r>
            <a:r>
              <a:rPr lang="en-US" sz="1200" b="0" i="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baseline="0" dirty="0" smtClean="0">
                <a:solidFill>
                  <a:schemeClr val="tx1"/>
                </a:solidFill>
                <a:effectLst/>
                <a:latin typeface="+mn-lt"/>
                <a:ea typeface="+mn-ea"/>
                <a:cs typeface="+mn-cs"/>
              </a:rPr>
              <a:t>Converting assets – take money from savings and put into retirement account, for example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baseline="0" dirty="0" smtClean="0">
                <a:solidFill>
                  <a:schemeClr val="tx1"/>
                </a:solidFill>
                <a:effectLst/>
                <a:latin typeface="+mn-lt"/>
                <a:ea typeface="+mn-ea"/>
                <a:cs typeface="+mn-cs"/>
              </a:rPr>
              <a:t>More kids in </a:t>
            </a:r>
            <a:r>
              <a:rPr lang="en-US" sz="1200" b="0" i="0" kern="1200" baseline="0" dirty="0" smtClean="0">
                <a:solidFill>
                  <a:schemeClr val="tx1"/>
                </a:solidFill>
                <a:effectLst/>
                <a:latin typeface="+mn-lt"/>
                <a:ea typeface="+mn-ea"/>
                <a:cs typeface="+mn-cs"/>
              </a:rPr>
              <a:t>college </a:t>
            </a:r>
            <a:r>
              <a:rPr lang="en-US" sz="1200" b="0" i="0" kern="1200" baseline="0" dirty="0" smtClean="0">
                <a:solidFill>
                  <a:schemeClr val="tx1"/>
                </a:solidFill>
                <a:effectLst/>
                <a:latin typeface="+mn-lt"/>
                <a:ea typeface="+mn-ea"/>
                <a:cs typeface="+mn-cs"/>
              </a:rPr>
              <a:t>= EFC split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smtClean="0">
                <a:solidFill>
                  <a:schemeClr val="tx1"/>
                </a:solidFill>
                <a:effectLst/>
                <a:latin typeface="+mn-lt"/>
                <a:ea typeface="+mn-ea"/>
                <a:cs typeface="+mn-cs"/>
              </a:rPr>
              <a:t>Reduce income during the base year</a:t>
            </a:r>
            <a:r>
              <a:rPr lang="en-US" sz="1200" b="0" i="0" kern="1200" baseline="0" dirty="0" smtClean="0">
                <a:solidFill>
                  <a:schemeClr val="tx1"/>
                </a:solidFill>
                <a:effectLst/>
                <a:latin typeface="+mn-lt"/>
                <a:ea typeface="+mn-ea"/>
                <a:cs typeface="+mn-cs"/>
              </a:rPr>
              <a:t> - </a:t>
            </a:r>
            <a:r>
              <a:rPr lang="en-US" sz="1200" b="0" i="0" kern="1200" dirty="0" smtClean="0">
                <a:solidFill>
                  <a:schemeClr val="tx1"/>
                </a:solidFill>
                <a:effectLst/>
                <a:latin typeface="+mn-lt"/>
                <a:ea typeface="+mn-ea"/>
                <a:cs typeface="+mn-cs"/>
              </a:rPr>
              <a:t>the tax year used to report on the FAFSA – example:  If self-employed, draw less of a salary; ask</a:t>
            </a:r>
            <a:r>
              <a:rPr lang="en-US" sz="1200" b="0" i="0" kern="1200" baseline="0" dirty="0" smtClean="0">
                <a:solidFill>
                  <a:schemeClr val="tx1"/>
                </a:solidFill>
                <a:effectLst/>
                <a:latin typeface="+mn-lt"/>
                <a:ea typeface="+mn-ea"/>
                <a:cs typeface="+mn-cs"/>
              </a:rPr>
              <a:t> a boss to withhold a bonus until after end of year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5.  Max out retirement contributions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Reducing "included" assets. Converting included assets into non-included assets will increase eligibility by sheltering them from the need analysis process. However, most financial planners recommend that parents maintain a contingency fund equal to six months salary in relatively liquid form for emergencies and other unforeseeable circumstances.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16501278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smtClean="0">
                <a:solidFill>
                  <a:prstClr val="white"/>
                </a:solidFill>
                <a:latin typeface="Arial" panose="020B0604020202020204" pitchFamily="34" charset="0"/>
                <a:cs typeface="Arial" panose="020B0604020202020204" pitchFamily="34" charset="0"/>
              </a:rPr>
              <a:t>NICOLE from Geyser</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altLang="en-US" dirty="0" smtClean="0">
              <a:solidFill>
                <a:prstClr val="white"/>
              </a:solidFill>
              <a:latin typeface="Arial" panose="020B0604020202020204" pitchFamily="34" charset="0"/>
              <a:cs typeface="Arial" panose="020B0604020202020204" pitchFamily="34"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smtClean="0">
                <a:solidFill>
                  <a:prstClr val="white"/>
                </a:solidFill>
                <a:latin typeface="Arial" panose="020B0604020202020204" pitchFamily="34" charset="0"/>
                <a:cs typeface="Arial" panose="020B0604020202020204" pitchFamily="34" charset="0"/>
              </a:rPr>
              <a:t>If you haven</a:t>
            </a:r>
            <a:r>
              <a:rPr lang="ja-JP" altLang="en-US" dirty="0" smtClean="0">
                <a:solidFill>
                  <a:prstClr val="white"/>
                </a:solidFill>
                <a:latin typeface="Arial" panose="020B0604020202020204" pitchFamily="34" charset="0"/>
                <a:cs typeface="Arial" panose="020B0604020202020204" pitchFamily="34" charset="0"/>
              </a:rPr>
              <a:t>’</a:t>
            </a:r>
            <a:r>
              <a:rPr lang="en-US" altLang="ja-JP" dirty="0" smtClean="0">
                <a:solidFill>
                  <a:prstClr val="white"/>
                </a:solidFill>
                <a:latin typeface="Arial" panose="020B0604020202020204" pitchFamily="34" charset="0"/>
                <a:cs typeface="Arial" panose="020B0604020202020204" pitchFamily="34" charset="0"/>
              </a:rPr>
              <a:t>t received any information within 3 weeks, contact the financial aid office at the college or the Federal Processor at 1.800.4.FEDAID (1.800.433.3243) or check your application on-line at</a:t>
            </a:r>
            <a:r>
              <a:rPr lang="en-US" altLang="ja-JP" b="1" dirty="0" smtClean="0">
                <a:solidFill>
                  <a:prstClr val="white"/>
                </a:solidFill>
                <a:latin typeface="Arial" panose="020B0604020202020204" pitchFamily="34" charset="0"/>
                <a:cs typeface="Arial" panose="020B0604020202020204" pitchFamily="34" charset="0"/>
              </a:rPr>
              <a:t> www.fafsa.gov</a:t>
            </a: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423396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dirty="0" smtClean="0">
                <a:solidFill>
                  <a:prstClr val="white"/>
                </a:solidFill>
                <a:latin typeface="Arial" panose="020B0604020202020204" pitchFamily="34" charset="0"/>
                <a:cs typeface="Arial" panose="020B0604020202020204" pitchFamily="34" charset="0"/>
              </a:rPr>
              <a:t>NICOLE FROM GEYSER</a:t>
            </a:r>
          </a:p>
          <a:p>
            <a:endParaRPr lang="en-US" dirty="0" smtClean="0"/>
          </a:p>
          <a:p>
            <a:r>
              <a:rPr lang="en-US" dirty="0" smtClean="0"/>
              <a:t>You cannot update figures such as </a:t>
            </a:r>
            <a:r>
              <a:rPr lang="en-US" dirty="0" smtClean="0"/>
              <a:t>cash</a:t>
            </a:r>
            <a:r>
              <a:rPr lang="en-US" dirty="0" smtClean="0"/>
              <a:t>,</a:t>
            </a:r>
            <a:r>
              <a:rPr lang="en-US" baseline="0" dirty="0" smtClean="0"/>
              <a:t> checking, savings – remember it was a snapshot in time</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3150930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29</a:t>
            </a:fld>
            <a:endParaRPr lang="en-US">
              <a:solidFill>
                <a:prstClr val="black"/>
              </a:solidFill>
            </a:endParaRPr>
          </a:p>
        </p:txBody>
      </p:sp>
    </p:spTree>
    <p:extLst>
      <p:ext uri="{BB962C8B-B14F-4D97-AF65-F5344CB8AC3E}">
        <p14:creationId xmlns:p14="http://schemas.microsoft.com/office/powerpoint/2010/main" val="216351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Lynn</a:t>
            </a:r>
            <a:r>
              <a:rPr lang="en-US" baseline="0" dirty="0" smtClean="0"/>
              <a:t> </a:t>
            </a:r>
            <a:r>
              <a:rPr lang="en-US" baseline="0" dirty="0" err="1" smtClean="0"/>
              <a:t>Sellegren</a:t>
            </a:r>
            <a:r>
              <a:rPr lang="en-US" baseline="0" dirty="0" smtClean="0"/>
              <a:t> (counselor) from Bozeman</a:t>
            </a: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pPr/>
              <a:t>3</a:t>
            </a:fld>
            <a:endParaRPr lang="en-US"/>
          </a:p>
        </p:txBody>
      </p:sp>
    </p:spTree>
    <p:extLst>
      <p:ext uri="{BB962C8B-B14F-4D97-AF65-F5344CB8AC3E}">
        <p14:creationId xmlns:p14="http://schemas.microsoft.com/office/powerpoint/2010/main" val="32151974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30</a:t>
            </a:fld>
            <a:endParaRPr lang="en-US">
              <a:solidFill>
                <a:prstClr val="black"/>
              </a:solidFill>
            </a:endParaRPr>
          </a:p>
        </p:txBody>
      </p:sp>
    </p:spTree>
    <p:extLst>
      <p:ext uri="{BB962C8B-B14F-4D97-AF65-F5344CB8AC3E}">
        <p14:creationId xmlns:p14="http://schemas.microsoft.com/office/powerpoint/2010/main" val="15430458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Riley from</a:t>
            </a:r>
            <a:r>
              <a:rPr lang="en-US" baseline="0" dirty="0" smtClean="0"/>
              <a:t> Butte</a:t>
            </a:r>
          </a:p>
          <a:p>
            <a:endParaRPr lang="en-US" dirty="0" smtClean="0"/>
          </a:p>
          <a:p>
            <a:r>
              <a:rPr lang="en-US" dirty="0" smtClean="0"/>
              <a:t>Remember we talked about EFC in the previous two slides – EFC is part of this equation</a:t>
            </a:r>
            <a:r>
              <a:rPr lang="en-US" baseline="0" dirty="0" smtClean="0"/>
              <a:t> as you’ll see in a minute.  COA </a:t>
            </a:r>
          </a:p>
          <a:p>
            <a:r>
              <a:rPr lang="en-US" dirty="0" smtClean="0"/>
              <a:t>Direct</a:t>
            </a:r>
            <a:r>
              <a:rPr lang="en-US" baseline="0" dirty="0" smtClean="0"/>
              <a:t> costs – paid to school – tuition, fees, etc.</a:t>
            </a:r>
          </a:p>
          <a:p>
            <a:r>
              <a:rPr lang="en-US" baseline="0" dirty="0" smtClean="0"/>
              <a:t>Indirect costs – expenses incurred while at college but not necessarily paid to school – off campus room and board, travel expenses, miscellaneous  such as insurance, parking, the occasional pizza . . </a:t>
            </a:r>
          </a:p>
          <a:p>
            <a:endParaRPr lang="en-US" baseline="0" dirty="0" smtClean="0"/>
          </a:p>
          <a:p>
            <a:r>
              <a:rPr lang="en-US" baseline="0" dirty="0" smtClean="0"/>
              <a:t>Varies widely, but biggest variance comes from tuition</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31</a:t>
            </a:fld>
            <a:endParaRPr lang="en-US">
              <a:solidFill>
                <a:prstClr val="black"/>
              </a:solidFill>
            </a:endParaRPr>
          </a:p>
        </p:txBody>
      </p:sp>
    </p:spTree>
    <p:extLst>
      <p:ext uri="{BB962C8B-B14F-4D97-AF65-F5344CB8AC3E}">
        <p14:creationId xmlns:p14="http://schemas.microsoft.com/office/powerpoint/2010/main" val="1630573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These are the main components, but the financial aid office can also include things like daycare expenses, loan fees, costs associated with an internship or a semester abroad, etc.</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Some schools provide separate budgets or COA for living situations such as living with parent vs. living off campus, on campus, etc.</a:t>
            </a:r>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32</a:t>
            </a:fld>
            <a:endParaRPr lang="en-US">
              <a:solidFill>
                <a:prstClr val="black"/>
              </a:solidFill>
            </a:endParaRPr>
          </a:p>
        </p:txBody>
      </p:sp>
    </p:spTree>
    <p:extLst>
      <p:ext uri="{BB962C8B-B14F-4D97-AF65-F5344CB8AC3E}">
        <p14:creationId xmlns:p14="http://schemas.microsoft.com/office/powerpoint/2010/main" val="3184788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EFC goes</a:t>
            </a:r>
            <a:r>
              <a:rPr lang="en-US" baseline="0" dirty="0" smtClean="0"/>
              <a:t> up, PELL award goes down</a:t>
            </a:r>
          </a:p>
          <a:p>
            <a:pPr marL="457200" indent="-457200">
              <a:lnSpc>
                <a:spcPct val="150000"/>
              </a:lnSpc>
              <a:buFont typeface="Arial" panose="020B0604020202020204" pitchFamily="34" charset="0"/>
              <a:buChar char="•"/>
            </a:pPr>
            <a:r>
              <a:rPr lang="en-US" sz="12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0 EFC = Max Pell  (FT)  $5775 for 2015-2016; ?? for 2016-2017</a:t>
            </a:r>
          </a:p>
          <a:p>
            <a:pPr marL="457200" indent="-457200">
              <a:lnSpc>
                <a:spcPct val="150000"/>
              </a:lnSpc>
              <a:buFont typeface="Arial" panose="020B0604020202020204" pitchFamily="34" charset="0"/>
              <a:buChar char="•"/>
            </a:pPr>
            <a:r>
              <a:rPr lang="en-US" sz="12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5198 EFC = $626 Pell (LTHT)</a:t>
            </a:r>
          </a:p>
          <a:p>
            <a:pPr marL="457200" indent="-457200">
              <a:lnSpc>
                <a:spcPct val="150000"/>
              </a:lnSpc>
              <a:buFont typeface="Arial" panose="020B0604020202020204" pitchFamily="34" charset="0"/>
              <a:buChar char="•"/>
            </a:pPr>
            <a:r>
              <a:rPr lang="en-US" sz="12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5198 or &gt; = No Pell eligibility</a:t>
            </a: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33</a:t>
            </a:fld>
            <a:endParaRPr lang="en-US">
              <a:solidFill>
                <a:prstClr val="black"/>
              </a:solidFill>
            </a:endParaRPr>
          </a:p>
        </p:txBody>
      </p:sp>
    </p:spTree>
    <p:extLst>
      <p:ext uri="{BB962C8B-B14F-4D97-AF65-F5344CB8AC3E}">
        <p14:creationId xmlns:p14="http://schemas.microsoft.com/office/powerpoint/2010/main" val="32752743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Government’s definition of what you “NEED” for college can vary</a:t>
            </a:r>
            <a:r>
              <a:rPr lang="en-US" baseline="0" dirty="0" smtClean="0"/>
              <a:t> widely from what you believe you “NEED.”</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34</a:t>
            </a:fld>
            <a:endParaRPr lang="en-US">
              <a:solidFill>
                <a:prstClr val="black"/>
              </a:solidFill>
            </a:endParaRPr>
          </a:p>
        </p:txBody>
      </p:sp>
    </p:spTree>
    <p:extLst>
      <p:ext uri="{BB962C8B-B14F-4D97-AF65-F5344CB8AC3E}">
        <p14:creationId xmlns:p14="http://schemas.microsoft.com/office/powerpoint/2010/main" val="3004354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COA  - Remember this includes</a:t>
            </a:r>
            <a:r>
              <a:rPr lang="en-US" baseline="0" dirty="0" smtClean="0"/>
              <a:t> an estimate of ALL the expenses incurred in a school year – not what you pay to the school  </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920135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Compare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EFC and PELL stay the same at each</a:t>
            </a:r>
            <a:r>
              <a:rPr lang="en-US" baseline="0" dirty="0" smtClean="0"/>
              <a:t> school – driven by the FAFSA and Federal formula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Unmet need can be filled with parent loans, student unsub loans, etc.</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At a lower cost school, note that full loan is not needed – COA is fully met with a smaller loan amount.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You</a:t>
            </a:r>
            <a:r>
              <a:rPr lang="en-US" baseline="0" dirty="0" smtClean="0"/>
              <a:t> c</a:t>
            </a:r>
            <a:r>
              <a:rPr lang="en-US" dirty="0" smtClean="0"/>
              <a:t>an provide</a:t>
            </a:r>
            <a:r>
              <a:rPr lang="en-US" baseline="0" dirty="0" smtClean="0"/>
              <a:t> audience with the College Comparison/budget worksheet developed by SAF – people can ask for it to be emailed (interactive excel comparing three awards)</a:t>
            </a:r>
            <a:endParaRPr lang="en-US" dirty="0" smtClean="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909963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PELL – not a priority award</a:t>
            </a:r>
          </a:p>
          <a:p>
            <a:r>
              <a:rPr lang="en-US" dirty="0" smtClean="0"/>
              <a:t>IASG</a:t>
            </a:r>
            <a:r>
              <a:rPr lang="en-US" baseline="0" dirty="0" smtClean="0"/>
              <a:t> – not a priority award – military service</a:t>
            </a:r>
          </a:p>
          <a:p>
            <a:r>
              <a:rPr lang="en-US" baseline="0" dirty="0" smtClean="0"/>
              <a:t>Student loans, Parent Loans – not priority awards</a:t>
            </a:r>
          </a:p>
          <a:p>
            <a:endParaRPr lang="en-US" baseline="0" dirty="0" smtClean="0"/>
          </a:p>
          <a:p>
            <a:r>
              <a:rPr lang="en-US" baseline="0" dirty="0" smtClean="0"/>
              <a:t>FSEOG, FWS or state </a:t>
            </a:r>
            <a:r>
              <a:rPr lang="en-US" baseline="0" dirty="0" err="1" smtClean="0"/>
              <a:t>workstudy</a:t>
            </a:r>
            <a:r>
              <a:rPr lang="en-US" baseline="0" dirty="0" smtClean="0"/>
              <a:t> – PRIORITY </a:t>
            </a:r>
            <a:r>
              <a:rPr lang="en-US" baseline="0" dirty="0" smtClean="0"/>
              <a:t>Awards </a:t>
            </a:r>
            <a:r>
              <a:rPr lang="en-US" baseline="0" dirty="0" smtClean="0"/>
              <a:t>- must meet priority dates of school to be considered</a:t>
            </a: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26464182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32510714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uLnTx/>
                <a:uFillTx/>
                <a:latin typeface="Arial" panose="020B0604020202020204" pitchFamily="34" charset="0"/>
                <a:ea typeface="+mn-ea"/>
                <a:cs typeface="Arial" panose="020B0604020202020204" pitchFamily="34" charset="0"/>
              </a:rPr>
              <a:t>As indicated before - 0 </a:t>
            </a:r>
            <a:r>
              <a:rPr kumimoji="0" lang="en-US" sz="2800" b="0" i="0" u="none" strike="noStrike" kern="1200" cap="none" spc="0" normalizeH="0" baseline="0" noProof="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uLnTx/>
                <a:uFillTx/>
                <a:latin typeface="Arial" panose="020B0604020202020204" pitchFamily="34" charset="0"/>
                <a:ea typeface="+mn-ea"/>
                <a:cs typeface="Arial" panose="020B0604020202020204" pitchFamily="34" charset="0"/>
              </a:rPr>
              <a:t>EFC = Max Pell  (FT)  $5775 for 2015-2016</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uLnTx/>
                <a:uFillTx/>
                <a:latin typeface="Arial" panose="020B0604020202020204" pitchFamily="34" charset="0"/>
                <a:ea typeface="+mn-ea"/>
                <a:cs typeface="Arial" panose="020B0604020202020204" pitchFamily="34" charset="0"/>
              </a:rPr>
              <a:t>?? for 2016-2017</a:t>
            </a: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uLnTx/>
                <a:uFillTx/>
                <a:latin typeface="Arial" panose="020B0604020202020204" pitchFamily="34" charset="0"/>
                <a:ea typeface="+mn-ea"/>
                <a:cs typeface="Arial" panose="020B0604020202020204" pitchFamily="34" charset="0"/>
              </a:rPr>
              <a:t>FSEOG – PRIORITY award</a:t>
            </a: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39</a:t>
            </a:fld>
            <a:endParaRPr lang="en-US">
              <a:solidFill>
                <a:prstClr val="black"/>
              </a:solidFill>
            </a:endParaRPr>
          </a:p>
        </p:txBody>
      </p:sp>
    </p:spTree>
    <p:extLst>
      <p:ext uri="{BB962C8B-B14F-4D97-AF65-F5344CB8AC3E}">
        <p14:creationId xmlns:p14="http://schemas.microsoft.com/office/powerpoint/2010/main" val="284480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Henry</a:t>
            </a:r>
            <a:r>
              <a:rPr lang="en-US" baseline="0" dirty="0" smtClean="0"/>
              <a:t> from Columbia Falls</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1431506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all scholarships are based on high grades</a:t>
            </a:r>
            <a:r>
              <a:rPr lang="en-US" baseline="0" dirty="0" smtClean="0"/>
              <a:t> or test scores.  You can and should apply for every scholarship you can.  </a:t>
            </a:r>
            <a:endParaRPr lang="en-US" dirty="0" smtClean="0"/>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1020107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The student in this picture (Colter </a:t>
            </a:r>
            <a:r>
              <a:rPr lang="en-US" baseline="0" dirty="0" err="1" smtClean="0"/>
              <a:t>Norwick</a:t>
            </a:r>
            <a:r>
              <a:rPr lang="en-US" baseline="0" dirty="0" smtClean="0"/>
              <a:t> from Columbia Falls) received $1.4 MILLION in scholarship offers last year.  He couldn’t take all of them since they came from different schools he applied to, but he did fully fund his first year at Duke with NO </a:t>
            </a:r>
            <a:r>
              <a:rPr lang="en-US" baseline="0" dirty="0" smtClean="0"/>
              <a:t>LOANS.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smtClean="0"/>
              <a:t>point is . . . </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Searching </a:t>
            </a:r>
            <a:r>
              <a:rPr lang="en-US" baseline="0" dirty="0" smtClean="0"/>
              <a:t>and applying for scholarships is hard work –but worth </a:t>
            </a:r>
            <a:r>
              <a:rPr lang="en-US" baseline="0" dirty="0" smtClean="0"/>
              <a:t>it!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Small</a:t>
            </a:r>
            <a:r>
              <a:rPr lang="en-US" baseline="0" dirty="0" smtClean="0"/>
              <a:t> </a:t>
            </a:r>
            <a:r>
              <a:rPr lang="en-US" baseline="0" dirty="0" smtClean="0"/>
              <a:t>scholarships add up!  Make scholarship applications your summer job – if you spend 2 hours on a scholarship app and receive $1,000, that’s $500 an hour. </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Admissions </a:t>
            </a:r>
            <a:r>
              <a:rPr lang="en-US" baseline="0" dirty="0" smtClean="0"/>
              <a:t>offices can and do award merit scholarships based on your admissions app (grades, ACT/SAT) as a recruitment tool – get application for admissions in early to your preferred schools.</a:t>
            </a:r>
            <a:endParaRPr lang="en-US" dirty="0" smtClean="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3746932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Free</a:t>
            </a:r>
            <a:r>
              <a:rPr lang="en-US" baseline="0" dirty="0" smtClean="0"/>
              <a:t> internet searches are good but remember – now you are competing nationally.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Scholly</a:t>
            </a:r>
            <a:r>
              <a:rPr lang="en-US" baseline="0" dirty="0" smtClean="0"/>
              <a:t> available on our website at www.smartaboutcollege.org  This scholarship search tool was </a:t>
            </a:r>
            <a:r>
              <a:rPr lang="en-US" b="1" baseline="0" dirty="0" smtClean="0"/>
              <a:t>recently featured on “Shark Tank</a:t>
            </a:r>
            <a:r>
              <a:rPr lang="en-US" baseline="0" dirty="0" smtClean="0"/>
              <a:t>” and provides a fast, easy way to search for scholarships.  And it’s free!</a:t>
            </a:r>
            <a:br>
              <a:rPr lang="en-US" baseline="0" dirty="0" smtClean="0"/>
            </a:br>
            <a:r>
              <a:rPr lang="en-US" baseline="0" dirty="0" smtClean="0"/>
              <a:t>3.  Other searches available – never pay for scholarship info</a:t>
            </a:r>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1297833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Diana</a:t>
            </a:r>
            <a:r>
              <a:rPr lang="en-US" baseline="0" dirty="0" smtClean="0"/>
              <a:t> from Helena</a:t>
            </a:r>
          </a:p>
          <a:p>
            <a:r>
              <a:rPr lang="en-US" baseline="0" dirty="0" smtClean="0"/>
              <a:t>Marti Johnson, SAF</a:t>
            </a:r>
          </a:p>
          <a:p>
            <a:r>
              <a:rPr lang="en-US" baseline="0" dirty="0" smtClean="0"/>
              <a:t>Student: </a:t>
            </a:r>
            <a:endParaRPr lang="en-US" dirty="0" smtClean="0"/>
          </a:p>
          <a:p>
            <a:r>
              <a:rPr lang="en-US" dirty="0" smtClean="0"/>
              <a:t>Work study must be earned</a:t>
            </a:r>
            <a:r>
              <a:rPr lang="en-US" baseline="0" dirty="0" smtClean="0"/>
              <a:t> by the student while at school.  Paycheck disbursed on regular pay periods – money can be used to help with any expenses.</a:t>
            </a:r>
            <a:endParaRPr lang="en-US" dirty="0" smtClean="0"/>
          </a:p>
          <a:p>
            <a:r>
              <a:rPr lang="en-US" dirty="0" smtClean="0"/>
              <a:t>OTHER:  Being a Resident</a:t>
            </a:r>
            <a:r>
              <a:rPr lang="en-US" baseline="0" dirty="0" smtClean="0"/>
              <a:t> Assistance (“R.A.”) in your dorm can earn you free room and board while at college.  Usually open to upperclassmen.  Check with your Residence hall office for more info</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43</a:t>
            </a:fld>
            <a:endParaRPr lang="en-US">
              <a:solidFill>
                <a:prstClr val="black"/>
              </a:solidFill>
            </a:endParaRPr>
          </a:p>
        </p:txBody>
      </p:sp>
    </p:spTree>
    <p:extLst>
      <p:ext uri="{BB962C8B-B14F-4D97-AF65-F5344CB8AC3E}">
        <p14:creationId xmlns:p14="http://schemas.microsoft.com/office/powerpoint/2010/main" val="12195963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t>** Student loan interest</a:t>
            </a:r>
            <a:r>
              <a:rPr lang="en-US" baseline="0" dirty="0" smtClean="0"/>
              <a:t> rates are fixed.  These are current rates for 2015-2016.  NEW RATES will be published around July 1, 2016 for the 2016-2017 school year.  Your student’s interest rate will be different from the current rate.</a:t>
            </a:r>
          </a:p>
          <a:p>
            <a:pPr marL="171450" indent="-171450">
              <a:buFont typeface="Arial" panose="020B0604020202020204" pitchFamily="34" charset="0"/>
              <a:buChar char="•"/>
            </a:pPr>
            <a:r>
              <a:rPr lang="en-US" dirty="0" smtClean="0"/>
              <a:t>Student loans for $5,500</a:t>
            </a:r>
            <a:r>
              <a:rPr lang="en-US" baseline="0" dirty="0" smtClean="0"/>
              <a:t> – every freshman, regardless of financial need (remember eligibility requirements from FAFSA)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Only exception – If your student receives so much other aid that full loan is not needed – remember our community college example</a:t>
            </a:r>
          </a:p>
          <a:p>
            <a:pPr marL="171450" indent="-171450">
              <a:buFont typeface="Arial" panose="020B0604020202020204" pitchFamily="34" charset="0"/>
              <a:buChar char="•"/>
            </a:pPr>
            <a:r>
              <a:rPr lang="en-US" baseline="0" dirty="0" smtClean="0"/>
              <a:t>No credit check, no co-signer, etc.  Cancellation and forgiveness options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PLUS Loans – do go through a credit check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baseline="0" dirty="0" smtClean="0"/>
          </a:p>
          <a:p>
            <a:r>
              <a:rPr lang="en-US" baseline="0" dirty="0" smtClean="0"/>
              <a:t>Private loans – usually require a </a:t>
            </a:r>
            <a:r>
              <a:rPr lang="en-US" baseline="0" dirty="0" err="1" smtClean="0"/>
              <a:t>cosignor</a:t>
            </a:r>
            <a:r>
              <a:rPr lang="en-US" baseline="0" dirty="0" smtClean="0"/>
              <a:t>; rate is usually variable and affected by credit rating</a:t>
            </a:r>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44</a:t>
            </a:fld>
            <a:endParaRPr lang="en-US">
              <a:solidFill>
                <a:prstClr val="black"/>
              </a:solidFill>
            </a:endParaRPr>
          </a:p>
        </p:txBody>
      </p:sp>
    </p:spTree>
    <p:extLst>
      <p:ext uri="{BB962C8B-B14F-4D97-AF65-F5344CB8AC3E}">
        <p14:creationId xmlns:p14="http://schemas.microsoft.com/office/powerpoint/2010/main" val="4343195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aseline="0" dirty="0" smtClean="0"/>
              <a:t>Sub loans – interest paid for student while in school</a:t>
            </a:r>
          </a:p>
          <a:p>
            <a:pPr marL="171450" indent="-171450">
              <a:buFont typeface="Arial" panose="020B0604020202020204" pitchFamily="34" charset="0"/>
              <a:buChar char="•"/>
            </a:pPr>
            <a:r>
              <a:rPr lang="en-US" baseline="0" dirty="0" smtClean="0"/>
              <a:t>No payment required if unemployed (up to 3 years), or temporary hardship (3 years) and interest paid during those times</a:t>
            </a:r>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45</a:t>
            </a:fld>
            <a:endParaRPr lang="en-US">
              <a:solidFill>
                <a:prstClr val="black"/>
              </a:solidFill>
            </a:endParaRPr>
          </a:p>
        </p:txBody>
      </p:sp>
    </p:spTree>
    <p:extLst>
      <p:ext uri="{BB962C8B-B14F-4D97-AF65-F5344CB8AC3E}">
        <p14:creationId xmlns:p14="http://schemas.microsoft.com/office/powerpoint/2010/main" val="40180579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Borrow only the very minimum of what you need</a:t>
            </a:r>
          </a:p>
          <a:p>
            <a:pPr marL="171450" indent="-171450">
              <a:buFont typeface="Arial" panose="020B0604020202020204" pitchFamily="34" charset="0"/>
              <a:buChar char="•"/>
            </a:pPr>
            <a:r>
              <a:rPr lang="en-US" dirty="0" smtClean="0"/>
              <a:t>Make and Follow a budget</a:t>
            </a:r>
          </a:p>
          <a:p>
            <a:pPr marL="171450" indent="-171450">
              <a:buFont typeface="Arial" panose="020B0604020202020204" pitchFamily="34" charset="0"/>
              <a:buChar char="•"/>
            </a:pPr>
            <a:r>
              <a:rPr lang="en-US" dirty="0" smtClean="0"/>
              <a:t>Don’t borrow more than your job can repay!</a:t>
            </a:r>
            <a:r>
              <a:rPr lang="en-US" baseline="0" dirty="0" smtClean="0"/>
              <a:t>  Payments should be no more than 8% of your pay – If you are paid $2,000 per month, your student loan payment should not exceed $160 a month.</a:t>
            </a:r>
          </a:p>
          <a:p>
            <a:pPr marL="171450" indent="-171450">
              <a:buFont typeface="Arial" panose="020B0604020202020204" pitchFamily="34" charset="0"/>
              <a:buChar char="•"/>
            </a:pPr>
            <a:r>
              <a:rPr lang="en-US" baseline="0" dirty="0" smtClean="0"/>
              <a:t>Now is the time to live like a college student – cheap furniture, tight budget, Ramen noodles, etc.  Live like a college student NOW, so you don’t have to when you graduate!</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10999564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In order </a:t>
            </a:r>
            <a:r>
              <a:rPr lang="en-US" dirty="0" smtClean="0"/>
              <a:t>to receive financial</a:t>
            </a:r>
            <a:r>
              <a:rPr lang="en-US" baseline="0" dirty="0" smtClean="0"/>
              <a:t> aid, you must first apply for a Federal Student Aid ID. </a:t>
            </a:r>
          </a:p>
          <a:p>
            <a:pPr marL="171450" indent="-171450">
              <a:buFont typeface="Arial" panose="020B0604020202020204" pitchFamily="34" charset="0"/>
              <a:buChar char="•"/>
            </a:pPr>
            <a:r>
              <a:rPr lang="en-US" baseline="0" dirty="0" smtClean="0"/>
              <a:t>The student and one parent need to have an FSA-ID to complete the FAFSA and other aid documents (MPN, access NSLDS)</a:t>
            </a:r>
          </a:p>
          <a:p>
            <a:pPr marL="171450" indent="-171450">
              <a:buFont typeface="Arial" panose="020B0604020202020204" pitchFamily="34" charset="0"/>
              <a:buChar char="•"/>
            </a:pPr>
            <a:r>
              <a:rPr lang="en-US" baseline="0" dirty="0" smtClean="0"/>
              <a:t>Parents</a:t>
            </a:r>
            <a:r>
              <a:rPr lang="en-US" baseline="0" dirty="0" smtClean="0"/>
              <a:t>, d</a:t>
            </a:r>
            <a:r>
              <a:rPr lang="en-US" dirty="0" smtClean="0"/>
              <a:t>o not apply for an FSA-ID for your child – and </a:t>
            </a:r>
            <a:r>
              <a:rPr lang="en-US" dirty="0" smtClean="0"/>
              <a:t>students</a:t>
            </a:r>
            <a:r>
              <a:rPr lang="en-US" dirty="0" smtClean="0"/>
              <a:t>,</a:t>
            </a:r>
            <a:r>
              <a:rPr lang="en-US" baseline="0" dirty="0" smtClean="0"/>
              <a:t> do not apply for you</a:t>
            </a:r>
            <a:r>
              <a:rPr lang="en-US" dirty="0" smtClean="0"/>
              <a:t>r parent.  Each person</a:t>
            </a:r>
            <a:r>
              <a:rPr lang="en-US" baseline="0" dirty="0" smtClean="0"/>
              <a:t> </a:t>
            </a:r>
            <a:r>
              <a:rPr lang="en-US" dirty="0" smtClean="0"/>
              <a:t>applies for his/her own FSA-ID</a:t>
            </a:r>
          </a:p>
          <a:p>
            <a:pPr marL="171450" indent="-171450">
              <a:buFont typeface="Arial" panose="020B0604020202020204" pitchFamily="34" charset="0"/>
              <a:buChar char="•"/>
            </a:pPr>
            <a:r>
              <a:rPr lang="en-US" dirty="0" smtClean="0"/>
              <a:t>The FSA-ID acts as a legal, binding</a:t>
            </a:r>
            <a:r>
              <a:rPr lang="en-US" baseline="0" dirty="0" smtClean="0"/>
              <a:t> signature when signing electronic federal aid documents such as FAFSA and student loan </a:t>
            </a:r>
            <a:r>
              <a:rPr lang="en-US" baseline="0" dirty="0" smtClean="0"/>
              <a:t>promissory </a:t>
            </a:r>
            <a:r>
              <a:rPr lang="en-US" baseline="0" dirty="0" smtClean="0"/>
              <a:t>notes (MPNs</a:t>
            </a:r>
            <a:r>
              <a:rPr lang="en-US"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Apply before College Goal Montana so you will be ready to go! Sometimes the process takes longer than expected, so make sure you have your FSA-ID before you come to College Goal MT to complete your FAFSA.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47</a:t>
            </a:fld>
            <a:endParaRPr lang="en-US">
              <a:solidFill>
                <a:prstClr val="black"/>
              </a:solidFill>
            </a:endParaRPr>
          </a:p>
        </p:txBody>
      </p:sp>
    </p:spTree>
    <p:extLst>
      <p:ext uri="{BB962C8B-B14F-4D97-AF65-F5344CB8AC3E}">
        <p14:creationId xmlns:p14="http://schemas.microsoft.com/office/powerpoint/2010/main" val="34539944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TAYLEE from Crow</a:t>
            </a:r>
            <a:r>
              <a:rPr lang="en-US" baseline="0" dirty="0" smtClean="0"/>
              <a:t> </a:t>
            </a:r>
            <a:r>
              <a:rPr lang="en-US" baseline="0" dirty="0" smtClean="0"/>
              <a:t>Agency</a:t>
            </a:r>
          </a:p>
          <a:p>
            <a:endParaRPr lang="en-US" dirty="0" smtClean="0"/>
          </a:p>
          <a:p>
            <a:r>
              <a:rPr lang="en-US" dirty="0" smtClean="0"/>
              <a:t>Discuss PRIOR </a:t>
            </a:r>
            <a:r>
              <a:rPr lang="en-US" i="1" u="sng" dirty="0" err="1" smtClean="0"/>
              <a:t>PRIOR</a:t>
            </a:r>
            <a:r>
              <a:rPr lang="en-US" dirty="0" smtClean="0"/>
              <a:t> YEAR –</a:t>
            </a:r>
            <a:r>
              <a:rPr lang="en-US" baseline="0" dirty="0" smtClean="0"/>
              <a:t>TRANSITION YEAR WILL BE THE HARDEST.  MANY MORE CHANGES COMING  – AS THIS WILL AFFECT ADMISSIONS, SCHOLARSHIPS, EVERYTHING. . . STAY TUNED</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48</a:t>
            </a:fld>
            <a:endParaRPr lang="en-US">
              <a:solidFill>
                <a:prstClr val="black"/>
              </a:solidFill>
            </a:endParaRPr>
          </a:p>
        </p:txBody>
      </p:sp>
    </p:spTree>
    <p:extLst>
      <p:ext uri="{BB962C8B-B14F-4D97-AF65-F5344CB8AC3E}">
        <p14:creationId xmlns:p14="http://schemas.microsoft.com/office/powerpoint/2010/main" val="24634530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types of Special Conditions</a:t>
            </a:r>
            <a:r>
              <a:rPr lang="en-US" baseline="0" dirty="0" smtClean="0"/>
              <a:t> – both determined by the Financial Aid Administrator at your school.  </a:t>
            </a:r>
          </a:p>
          <a:p>
            <a:pPr marL="228600" indent="-228600">
              <a:buAutoNum type="arabicPeriod"/>
            </a:pPr>
            <a:r>
              <a:rPr lang="en-US" baseline="0" dirty="0" smtClean="0"/>
              <a:t>Loss of income or extraordinary expenses</a:t>
            </a:r>
          </a:p>
          <a:p>
            <a:pPr marL="228600" indent="-228600">
              <a:buAutoNum type="arabicPeriod"/>
            </a:pPr>
            <a:r>
              <a:rPr lang="en-US" baseline="0" dirty="0" smtClean="0"/>
              <a:t>Exceptions for being considered dependency (next slide)</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528989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MALES – must register when they turn 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WHAT IS AN ELIGIBLE NON-CITIZEN?  </a:t>
            </a:r>
            <a:r>
              <a:rPr kumimoji="0" lang="en-US" sz="1200" b="1" i="0" u="none" strike="noStrike" kern="1200" cap="none" spc="0" normalizeH="0" baseline="0" noProof="0" dirty="0" smtClean="0">
                <a:ln>
                  <a:noFill/>
                </a:ln>
                <a:solidFill>
                  <a:prstClr val="black"/>
                </a:solidFill>
                <a:effectLst/>
                <a:uLnTx/>
                <a:uFillTx/>
                <a:latin typeface="+mn-lt"/>
                <a:ea typeface="+mn-ea"/>
                <a:cs typeface="+mn-cs"/>
              </a:rPr>
              <a:t>If asked:  From the FAFSA for 2015-2016: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“If you are an eligible noncitizen, YOU WILL HAVE AN eight- or nine-digit Alien Registration Number. Generally, you are an eligible noncitizen if you are:</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a permanent U.S. resident with a Permanent Resident Card (I-551);</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a conditional permanent resident with a Conditional Green Card (I-551C);</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the holder of an Arrival-Departure Record (I-94) from the Department of Homeland Security showing any one of the following designations: “Refugee,” “Asylum Granted,” “Parolee” (I-94 confirms that you were paroled for a minimum of one year and status has not expired), T-Visa holder (T-1, T-2, T-3, etc.) or “Cuban-Haitian Entrant;” or </a:t>
            </a:r>
          </a:p>
          <a:p>
            <a:pPr marL="228600" marR="0" lvl="0" indent="-228600" algn="l" defTabSz="914400" rtl="0" eaLnBrk="1" fontAlgn="auto" latinLnBrk="0" hangingPunct="1">
              <a:lnSpc>
                <a:spcPct val="100000"/>
              </a:lnSpc>
              <a:spcBef>
                <a:spcPts val="0"/>
              </a:spcBef>
              <a:spcAft>
                <a:spcPts val="0"/>
              </a:spcAft>
              <a:buClrTx/>
              <a:buSzTx/>
              <a:buFontTx/>
              <a:buAutoNum type="arabicParenBoth"/>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the holder of a valid certification or eligibility letter from the Department of Health and Human Services showing a designation of “Victim of human trafficking.”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NOTE:  If you are in the U.S. and have been granted Deferred Action for Childhood Arrivals (DACA), an F1 or F2 student visa, a J1 or J2 exchange visitor visa, or a G series visa (pertaining to international organizations), select “No, I am not a citizen or eligible noncitizen.”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smtClean="0">
                <a:ln>
                  <a:noFill/>
                </a:ln>
                <a:solidFill>
                  <a:prstClr val="black"/>
                </a:solidFill>
                <a:effectLst/>
                <a:uLnTx/>
                <a:uFillTx/>
                <a:latin typeface="+mn-lt"/>
                <a:ea typeface="+mn-ea"/>
                <a:cs typeface="+mn-cs"/>
              </a:rPr>
              <a:t>You will not be eligible for federal student aid. If you have a Social Security Number but are not a citizen or an eligible noncitizen, including if you have been granted DACA, you should still complete the FAFSA because you may be eligible for state or college aid.   </a:t>
            </a: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4828573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NOTE: This slide is also SLIDE 17 by Dependency questions – you can show in</a:t>
            </a:r>
            <a:r>
              <a:rPr lang="en-US" baseline="0" dirty="0" smtClean="0"/>
              <a:t> either site.  Hide or delete alternate location</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a:t>
            </a:r>
            <a:r>
              <a:rPr lang="en-US" dirty="0" smtClean="0"/>
              <a:t>cases where </a:t>
            </a:r>
            <a:r>
              <a:rPr lang="en-US" sz="12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safety of student would be compromised by contacting parents, the student can contact the financial aid office for assistance in establishing</a:t>
            </a:r>
            <a:r>
              <a:rPr lang="en-US" sz="1200" baseline="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independent status.  Documentation </a:t>
            </a:r>
            <a:r>
              <a:rPr lang="en-US" sz="1200" baseline="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required.  </a:t>
            </a: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6581736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many trees will be killed before this process is</a:t>
            </a:r>
            <a:r>
              <a:rPr lang="en-US" baseline="0" dirty="0" smtClean="0"/>
              <a:t> over. . . </a:t>
            </a:r>
          </a:p>
          <a:p>
            <a:pPr marL="228600" indent="-228600">
              <a:buAutoNum type="arabicPeriod"/>
            </a:pPr>
            <a:r>
              <a:rPr lang="en-US" baseline="0" dirty="0" smtClean="0"/>
              <a:t>CSS profile – used by SOME private schools.  Unlike the FAFSA, the CSS profile is a lot longer and asks </a:t>
            </a:r>
            <a:r>
              <a:rPr lang="en-US" baseline="0" dirty="0" smtClean="0"/>
              <a:t>for more information </a:t>
            </a:r>
            <a:r>
              <a:rPr lang="en-US" baseline="0" dirty="0" smtClean="0"/>
              <a:t>about your income, assets – even non-custodial parent’s income may be requested.  This is for </a:t>
            </a:r>
            <a:r>
              <a:rPr lang="en-US" b="1" u="sng" baseline="0" dirty="0" smtClean="0"/>
              <a:t>private</a:t>
            </a:r>
            <a:r>
              <a:rPr lang="en-US" baseline="0" dirty="0" smtClean="0"/>
              <a:t> schools – </a:t>
            </a:r>
            <a:r>
              <a:rPr lang="en-US" baseline="0" dirty="0" smtClean="0"/>
              <a:t>NOT required for public colleges and universities.  Private schools they </a:t>
            </a:r>
            <a:r>
              <a:rPr lang="en-US" baseline="0" dirty="0" smtClean="0"/>
              <a:t>can ask for extensive income info because they ARE private – and have private funding to award.</a:t>
            </a:r>
          </a:p>
          <a:p>
            <a:pPr marL="228600" indent="-228600">
              <a:buAutoNum type="arabicPeriod"/>
            </a:pPr>
            <a:r>
              <a:rPr lang="en-US" baseline="0" dirty="0" smtClean="0"/>
              <a:t>Admissions – most schools will not provide an award letter unless you have applied for admission; many require a completed admissions app before aid will be awarded.</a:t>
            </a:r>
          </a:p>
          <a:p>
            <a:pPr marL="228600" indent="-228600">
              <a:buAutoNum type="arabicPeriod"/>
            </a:pPr>
            <a:r>
              <a:rPr lang="en-US" baseline="0" dirty="0" smtClean="0"/>
              <a:t> FERPA – once their child turns 18, </a:t>
            </a:r>
            <a:r>
              <a:rPr lang="en-US" baseline="0" dirty="0" smtClean="0"/>
              <a:t>parents </a:t>
            </a:r>
            <a:r>
              <a:rPr lang="en-US" baseline="0" dirty="0" smtClean="0"/>
              <a:t>can no longer receive educational information from the schools – not a grade report, whether they are attending class, etc.  Suggestion: have student sign a release authorizing you to request info from the school. </a:t>
            </a:r>
          </a:p>
          <a:p>
            <a:pPr marL="228600" indent="-228600">
              <a:buAutoNum type="arabicPeriod"/>
            </a:pPr>
            <a:r>
              <a:rPr lang="en-US" baseline="0" dirty="0" smtClean="0"/>
              <a:t>Dorm deposits – usually do early – spring of senior year </a:t>
            </a:r>
            <a:r>
              <a:rPr lang="en-US" baseline="0" dirty="0" smtClean="0"/>
              <a:t>– be on time!</a:t>
            </a:r>
            <a:endParaRPr lang="en-US" baseline="0" dirty="0" smtClean="0"/>
          </a:p>
          <a:p>
            <a:pPr marL="228600" indent="-228600">
              <a:buAutoNum type="arabicPeriod"/>
            </a:pPr>
            <a:r>
              <a:rPr lang="en-US" baseline="0" dirty="0" smtClean="0"/>
              <a:t>Meal plans – there are several to choose from.  Remember students may not be eating breakfast on weekends (sleeping in) or maybe even dinner – (</a:t>
            </a:r>
            <a:r>
              <a:rPr lang="en-US" baseline="0" dirty="0" err="1" smtClean="0"/>
              <a:t>gotta</a:t>
            </a:r>
            <a:r>
              <a:rPr lang="en-US" baseline="0" dirty="0" smtClean="0"/>
              <a:t> have a pizza at college SOMETIME)  Maybe a less expensive meal plan with limited weekend meals will do?</a:t>
            </a:r>
          </a:p>
          <a:p>
            <a:pPr marL="228600" indent="-228600">
              <a:buAutoNum type="arabicPeriod"/>
            </a:pPr>
            <a:r>
              <a:rPr lang="en-US" baseline="0" dirty="0" smtClean="0"/>
              <a:t>Payment contracts – </a:t>
            </a:r>
            <a:r>
              <a:rPr lang="en-US" baseline="0" dirty="0" smtClean="0"/>
              <a:t>many </a:t>
            </a:r>
            <a:r>
              <a:rPr lang="en-US" baseline="0" dirty="0" smtClean="0"/>
              <a:t>schools will let you pay a balance owed over the course of the semester. There may be a finance charge.  See the business office. </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51</a:t>
            </a:fld>
            <a:endParaRPr lang="en-US">
              <a:solidFill>
                <a:prstClr val="black"/>
              </a:solidFill>
            </a:endParaRPr>
          </a:p>
        </p:txBody>
      </p:sp>
    </p:spTree>
    <p:extLst>
      <p:ext uri="{BB962C8B-B14F-4D97-AF65-F5344CB8AC3E}">
        <p14:creationId xmlns:p14="http://schemas.microsoft.com/office/powerpoint/2010/main" val="1674786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Foster youth face</a:t>
            </a:r>
            <a:r>
              <a:rPr lang="en-US" baseline="0" dirty="0" smtClean="0"/>
              <a:t> additional challenges when transitioning from high school to college.  Since they “age out” of foster care at age 18, many find themselves out of the foster home, on the street, and without parental guidance , assistance or support when trying to navigate the financial aid process.  Student Assistance Foundation can help!  If you know a foster youth, have a foster youth in your home, please share this information.  If you are a foster youth, please contact Student Assistance Foundation for assistance.  </a:t>
            </a:r>
            <a:endParaRPr lang="en-US" dirty="0" smtClean="0"/>
          </a:p>
          <a:p>
            <a:r>
              <a:rPr lang="en-US" dirty="0" smtClean="0"/>
              <a:t>ETVS</a:t>
            </a:r>
            <a:r>
              <a:rPr lang="en-US" baseline="0" dirty="0" smtClean="0"/>
              <a:t> </a:t>
            </a:r>
            <a:r>
              <a:rPr lang="en-US" baseline="0" dirty="0" smtClean="0"/>
              <a:t>are EDUCATION TRAINING VOUCHERS . They are grants which do NOT have to be paid.  If a foster student received a full Pell ($</a:t>
            </a:r>
            <a:r>
              <a:rPr lang="en-US" baseline="0" dirty="0" smtClean="0"/>
              <a:t>5775 for 2015-2016) </a:t>
            </a:r>
            <a:r>
              <a:rPr lang="en-US" baseline="0" dirty="0" smtClean="0"/>
              <a:t>and a full ETV Grant ($5000) – they are already awarded almost $11,000 in funds for school that DO NOT HAVE TO BE REPAID!</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11461190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AHEAD: </a:t>
            </a:r>
          </a:p>
          <a:p>
            <a:r>
              <a:rPr lang="en-US" sz="1200" b="0" i="0" kern="1200" dirty="0" smtClean="0">
                <a:solidFill>
                  <a:schemeClr val="tx1"/>
                </a:solidFill>
                <a:effectLst/>
                <a:latin typeface="+mn-lt"/>
                <a:ea typeface="+mn-ea"/>
                <a:cs typeface="+mn-cs"/>
              </a:rPr>
              <a:t>Youth in foster care learn college access information and valuable life skills at this free, five-day summit held every June at a Montana postsecondary institution. Youth stay in the dorms, attend “classes,” eat in the cafeteria, and experience college life firsthand. In addition, they learn life skills including how to find and maintain housing, build relationships, obtain employment, and manage money.</a:t>
            </a:r>
          </a:p>
          <a:p>
            <a:r>
              <a:rPr lang="en-US" sz="1200" b="0" i="0" kern="1200" dirty="0" smtClean="0">
                <a:solidFill>
                  <a:schemeClr val="tx1"/>
                </a:solidFill>
                <a:effectLst/>
                <a:latin typeface="+mn-lt"/>
                <a:ea typeface="+mn-ea"/>
                <a:cs typeface="+mn-cs"/>
              </a:rPr>
              <a:t>As an added benefit, participants take home a free laptop computer to assist with postsecondary education, or a “life preparation” package to help them get ready for, and transition to, independent living.</a:t>
            </a:r>
          </a:p>
          <a:p>
            <a:r>
              <a:rPr lang="en-US" sz="1200" b="0" i="0" kern="1200" dirty="0" smtClean="0">
                <a:solidFill>
                  <a:schemeClr val="tx1"/>
                </a:solidFill>
                <a:effectLst/>
                <a:latin typeface="+mn-lt"/>
                <a:ea typeface="+mn-ea"/>
                <a:cs typeface="+mn-cs"/>
              </a:rPr>
              <a:t>For more information about “A Step Ahead,” contact Rhonda Safford at (406) 495-7750 or email </a:t>
            </a:r>
            <a:r>
              <a:rPr lang="en-US" sz="1200" b="0" i="0" u="none" strike="noStrike" kern="1200" dirty="0" smtClean="0">
                <a:solidFill>
                  <a:schemeClr val="tx1"/>
                </a:solidFill>
                <a:effectLst/>
                <a:latin typeface="+mn-lt"/>
                <a:ea typeface="+mn-ea"/>
                <a:cs typeface="+mn-cs"/>
                <a:hlinkClick r:id="rId3"/>
              </a:rPr>
              <a:t>rsafford@safmt.org</a:t>
            </a:r>
            <a:r>
              <a:rPr lang="en-US" sz="1200" b="0" i="0" kern="1200" dirty="0" smtClean="0">
                <a:solidFill>
                  <a:schemeClr val="tx1"/>
                </a:solidFill>
                <a:effectLst/>
                <a:latin typeface="+mn-lt"/>
                <a:ea typeface="+mn-ea"/>
                <a:cs typeface="+mn-cs"/>
              </a:rPr>
              <a:t>, or John </a:t>
            </a:r>
            <a:r>
              <a:rPr lang="en-US" sz="1200" b="0" i="0" kern="1200" dirty="0" err="1" smtClean="0">
                <a:solidFill>
                  <a:schemeClr val="tx1"/>
                </a:solidFill>
                <a:effectLst/>
                <a:latin typeface="+mn-lt"/>
                <a:ea typeface="+mn-ea"/>
                <a:cs typeface="+mn-cs"/>
              </a:rPr>
              <a:t>Schroeck</a:t>
            </a:r>
            <a:r>
              <a:rPr lang="en-US" sz="1200" b="0" i="0" kern="1200" dirty="0" smtClean="0">
                <a:solidFill>
                  <a:schemeClr val="tx1"/>
                </a:solidFill>
                <a:effectLst/>
                <a:latin typeface="+mn-lt"/>
                <a:ea typeface="+mn-ea"/>
                <a:cs typeface="+mn-cs"/>
              </a:rPr>
              <a:t> at (406) 841-2469 or </a:t>
            </a:r>
            <a:r>
              <a:rPr lang="en-US" sz="1200" b="0" i="0" u="none" strike="noStrike" kern="1200" dirty="0" smtClean="0">
                <a:solidFill>
                  <a:schemeClr val="tx1"/>
                </a:solidFill>
                <a:effectLst/>
                <a:latin typeface="+mn-lt"/>
                <a:ea typeface="+mn-ea"/>
                <a:cs typeface="+mn-cs"/>
                <a:hlinkClick r:id="rId4"/>
              </a:rPr>
              <a:t>jschroeck@mt.gov</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53</a:t>
            </a:fld>
            <a:endParaRPr lang="en-US">
              <a:solidFill>
                <a:prstClr val="black"/>
              </a:solidFill>
            </a:endParaRPr>
          </a:p>
        </p:txBody>
      </p:sp>
    </p:spTree>
    <p:extLst>
      <p:ext uri="{BB962C8B-B14F-4D97-AF65-F5344CB8AC3E}">
        <p14:creationId xmlns:p14="http://schemas.microsoft.com/office/powerpoint/2010/main" val="23129406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Riley from</a:t>
            </a:r>
            <a:r>
              <a:rPr lang="en-US" baseline="0" dirty="0" smtClean="0"/>
              <a:t> Butte</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30046564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Deanne from Kalispell</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55</a:t>
            </a:fld>
            <a:endParaRPr lang="en-US">
              <a:solidFill>
                <a:prstClr val="black"/>
              </a:solidFill>
            </a:endParaRPr>
          </a:p>
        </p:txBody>
      </p:sp>
    </p:spTree>
    <p:extLst>
      <p:ext uri="{BB962C8B-B14F-4D97-AF65-F5344CB8AC3E}">
        <p14:creationId xmlns:p14="http://schemas.microsoft.com/office/powerpoint/2010/main" val="1817597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eaLnBrk="1" hangingPunct="1">
              <a:buFont typeface="Arial" panose="020B0604020202020204" pitchFamily="34" charset="0"/>
              <a:buNone/>
              <a:defRPr/>
            </a:pPr>
            <a:r>
              <a:rPr lang="en-US" sz="1200" dirty="0" smtClean="0">
                <a:solidFill>
                  <a:schemeClr val="tx2">
                    <a:lumMod val="75000"/>
                  </a:schemeClr>
                </a:solidFill>
                <a:latin typeface="Arial Body"/>
                <a:ea typeface="+mn-ea"/>
                <a:cs typeface="+mn-cs"/>
              </a:rPr>
              <a:t>Rex from Helena</a:t>
            </a:r>
          </a:p>
          <a:p>
            <a:pPr marL="171450" indent="-171450" algn="l" eaLnBrk="1" hangingPunct="1">
              <a:buFont typeface="Arial" panose="020B0604020202020204" pitchFamily="34" charset="0"/>
              <a:buChar char="•"/>
              <a:defRPr/>
            </a:pPr>
            <a:r>
              <a:rPr lang="en-US" sz="1200" dirty="0" smtClean="0">
                <a:solidFill>
                  <a:schemeClr val="tx2">
                    <a:lumMod val="75000"/>
                  </a:schemeClr>
                </a:solidFill>
                <a:latin typeface="Arial Body"/>
                <a:ea typeface="+mn-ea"/>
                <a:cs typeface="+mn-cs"/>
              </a:rPr>
              <a:t>Montana Money Magic – for high school students - See next slides</a:t>
            </a:r>
          </a:p>
          <a:p>
            <a:pPr marL="171450" indent="-171450" algn="l" eaLnBrk="1" hangingPunct="1">
              <a:buFont typeface="Arial" panose="020B0604020202020204" pitchFamily="34" charset="0"/>
              <a:buChar char="•"/>
              <a:defRPr/>
            </a:pPr>
            <a:r>
              <a:rPr lang="en-US" sz="1200" dirty="0" smtClean="0">
                <a:solidFill>
                  <a:schemeClr val="tx2">
                    <a:lumMod val="75000"/>
                  </a:schemeClr>
                </a:solidFill>
                <a:latin typeface="Arial Body"/>
                <a:ea typeface="+mn-ea"/>
                <a:cs typeface="+mn-cs"/>
              </a:rPr>
              <a:t>MESAs- for Montan</a:t>
            </a:r>
            <a:r>
              <a:rPr lang="en-US" sz="1200" baseline="0" dirty="0" smtClean="0">
                <a:solidFill>
                  <a:schemeClr val="tx2">
                    <a:lumMod val="75000"/>
                  </a:schemeClr>
                </a:solidFill>
                <a:latin typeface="Arial Body"/>
                <a:ea typeface="+mn-ea"/>
                <a:cs typeface="+mn-cs"/>
              </a:rPr>
              <a:t>a college students</a:t>
            </a:r>
          </a:p>
          <a:p>
            <a:pPr marL="171450" indent="-171450" algn="l" eaLnBrk="1" hangingPunct="1">
              <a:buFont typeface="Arial" panose="020B0604020202020204" pitchFamily="34" charset="0"/>
              <a:buChar char="•"/>
              <a:defRPr/>
            </a:pPr>
            <a:r>
              <a:rPr lang="en-US" sz="900" dirty="0" smtClean="0">
                <a:solidFill>
                  <a:schemeClr val="tx2">
                    <a:lumMod val="75000"/>
                  </a:schemeClr>
                </a:solidFill>
                <a:latin typeface="Arial Body"/>
                <a:ea typeface="+mn-ea"/>
                <a:cs typeface="+mn-cs"/>
              </a:rPr>
              <a:t>Tribal/BIA – apply early for limited funds</a:t>
            </a:r>
          </a:p>
          <a:p>
            <a:pPr marL="171450" indent="-171450" algn="l" eaLnBrk="1" hangingPunct="1">
              <a:buFont typeface="Arial" panose="020B0604020202020204" pitchFamily="34" charset="0"/>
              <a:buChar char="•"/>
              <a:defRPr/>
            </a:pPr>
            <a:r>
              <a:rPr lang="en-US" sz="900" dirty="0" smtClean="0">
                <a:solidFill>
                  <a:schemeClr val="tx2">
                    <a:lumMod val="75000"/>
                  </a:schemeClr>
                </a:solidFill>
                <a:latin typeface="Arial Body"/>
                <a:ea typeface="+mn-ea"/>
                <a:cs typeface="+mn-cs"/>
              </a:rPr>
              <a:t>SRS </a:t>
            </a:r>
            <a:r>
              <a:rPr lang="en-US" sz="900" dirty="0" err="1" smtClean="0">
                <a:solidFill>
                  <a:schemeClr val="tx2">
                    <a:lumMod val="75000"/>
                  </a:schemeClr>
                </a:solidFill>
                <a:latin typeface="Arial Body"/>
                <a:ea typeface="+mn-ea"/>
                <a:cs typeface="+mn-cs"/>
              </a:rPr>
              <a:t>Voc</a:t>
            </a:r>
            <a:r>
              <a:rPr lang="en-US" sz="900" dirty="0" smtClean="0">
                <a:solidFill>
                  <a:schemeClr val="tx2">
                    <a:lumMod val="75000"/>
                  </a:schemeClr>
                </a:solidFill>
                <a:latin typeface="Arial Body"/>
                <a:ea typeface="+mn-ea"/>
                <a:cs typeface="+mn-cs"/>
              </a:rPr>
              <a:t>-Rehab</a:t>
            </a:r>
            <a:r>
              <a:rPr lang="en-US" sz="900" baseline="0" dirty="0" smtClean="0">
                <a:solidFill>
                  <a:schemeClr val="tx2">
                    <a:lumMod val="75000"/>
                  </a:schemeClr>
                </a:solidFill>
                <a:latin typeface="Arial Body"/>
                <a:ea typeface="+mn-ea"/>
                <a:cs typeface="+mn-cs"/>
              </a:rPr>
              <a:t> – documented disability/ educational adaptive assistance</a:t>
            </a:r>
          </a:p>
          <a:p>
            <a:pPr marL="171450" indent="-171450" algn="l" eaLnBrk="1" hangingPunct="1">
              <a:buFont typeface="Arial" panose="020B0604020202020204" pitchFamily="34" charset="0"/>
              <a:buChar char="•"/>
              <a:defRPr/>
            </a:pPr>
            <a:r>
              <a:rPr lang="en-US" sz="900" baseline="0" dirty="0" smtClean="0">
                <a:solidFill>
                  <a:schemeClr val="tx2">
                    <a:lumMod val="75000"/>
                  </a:schemeClr>
                </a:solidFill>
                <a:latin typeface="Arial Body"/>
                <a:ea typeface="+mn-ea"/>
                <a:cs typeface="+mn-cs"/>
              </a:rPr>
              <a:t>Tax credits and deductions: American Taxpayer Relief Act extended through 2017  - help with higher education expenses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aseline="0" dirty="0" smtClean="0">
                <a:solidFill>
                  <a:schemeClr val="tx2">
                    <a:lumMod val="75000"/>
                  </a:schemeClr>
                </a:solidFill>
                <a:latin typeface="Arial Body"/>
                <a:ea typeface="+mn-ea"/>
                <a:cs typeface="+mn-cs"/>
              </a:rPr>
              <a:t>AOTC - </a:t>
            </a:r>
            <a:r>
              <a:rPr lang="en-US" sz="900" dirty="0" smtClean="0">
                <a:solidFill>
                  <a:schemeClr val="tx2">
                    <a:lumMod val="75000"/>
                  </a:schemeClr>
                </a:solidFill>
                <a:latin typeface="Arial Body"/>
                <a:ea typeface="+mn-ea"/>
                <a:cs typeface="+mn-cs"/>
              </a:rPr>
              <a:t>American Opportunity</a:t>
            </a:r>
            <a:r>
              <a:rPr lang="en-US" sz="900" baseline="0" dirty="0" smtClean="0">
                <a:solidFill>
                  <a:schemeClr val="tx2">
                    <a:lumMod val="75000"/>
                  </a:schemeClr>
                </a:solidFill>
                <a:latin typeface="Arial Body"/>
                <a:ea typeface="+mn-ea"/>
                <a:cs typeface="+mn-cs"/>
              </a:rPr>
              <a:t> Tax Credit - </a:t>
            </a:r>
          </a:p>
          <a:p>
            <a:pPr lvl="1" algn="l" eaLnBrk="1" hangingPunct="1">
              <a:buFont typeface="Arial" panose="020B0604020202020204" pitchFamily="34" charset="0"/>
              <a:buChar char="•"/>
              <a:defRPr/>
            </a:pPr>
            <a:r>
              <a:rPr lang="en-US" sz="900" baseline="0" dirty="0" smtClean="0">
                <a:solidFill>
                  <a:schemeClr val="tx2">
                    <a:lumMod val="75000"/>
                  </a:schemeClr>
                </a:solidFill>
                <a:latin typeface="Arial Body"/>
                <a:ea typeface="+mn-ea"/>
                <a:cs typeface="+mn-cs"/>
              </a:rPr>
              <a:t>Replaces Hope Tax Credit</a:t>
            </a:r>
          </a:p>
          <a:p>
            <a:pPr lvl="1" algn="l" eaLnBrk="1" hangingPunct="1">
              <a:buFont typeface="Arial" panose="020B0604020202020204" pitchFamily="34" charset="0"/>
              <a:buChar char="•"/>
              <a:defRPr/>
            </a:pPr>
            <a:r>
              <a:rPr lang="en-US" sz="900" baseline="0" dirty="0" smtClean="0">
                <a:solidFill>
                  <a:schemeClr val="tx2">
                    <a:lumMod val="75000"/>
                  </a:schemeClr>
                </a:solidFill>
                <a:latin typeface="Arial Body"/>
                <a:ea typeface="+mn-ea"/>
                <a:cs typeface="+mn-cs"/>
              </a:rPr>
              <a:t>Can claim credit for four years instead of two year</a:t>
            </a:r>
          </a:p>
          <a:p>
            <a:pPr lvl="1" algn="l" eaLnBrk="1" hangingPunct="1">
              <a:buFont typeface="Arial" panose="020B0604020202020204" pitchFamily="34" charset="0"/>
              <a:buChar char="•"/>
              <a:defRPr/>
            </a:pPr>
            <a:r>
              <a:rPr lang="en-US" sz="900" baseline="0" dirty="0" smtClean="0">
                <a:solidFill>
                  <a:schemeClr val="tx2">
                    <a:lumMod val="75000"/>
                  </a:schemeClr>
                </a:solidFill>
                <a:latin typeface="Arial Body"/>
                <a:ea typeface="+mn-ea"/>
                <a:cs typeface="+mn-cs"/>
              </a:rPr>
              <a:t>Deductions – can deduce S</a:t>
            </a:r>
            <a:r>
              <a:rPr lang="en-US" sz="1200" dirty="0" smtClean="0">
                <a:solidFill>
                  <a:schemeClr val="tx2">
                    <a:lumMod val="75000"/>
                  </a:schemeClr>
                </a:solidFill>
                <a:latin typeface="Arial Body"/>
                <a:ea typeface="+mn-ea"/>
                <a:cs typeface="+mn-cs"/>
              </a:rPr>
              <a:t>tudent Loan Interest paid in tax</a:t>
            </a:r>
            <a:r>
              <a:rPr lang="en-US" sz="1200" baseline="0" dirty="0" smtClean="0">
                <a:solidFill>
                  <a:schemeClr val="tx2">
                    <a:lumMod val="75000"/>
                  </a:schemeClr>
                </a:solidFill>
                <a:latin typeface="Arial Body"/>
                <a:ea typeface="+mn-ea"/>
                <a:cs typeface="+mn-cs"/>
              </a:rPr>
              <a:t> year</a:t>
            </a:r>
            <a:r>
              <a:rPr lang="en-US" sz="1200" dirty="0" smtClean="0">
                <a:solidFill>
                  <a:schemeClr val="tx2">
                    <a:lumMod val="75000"/>
                  </a:schemeClr>
                </a:solidFill>
                <a:latin typeface="Arial Body"/>
                <a:ea typeface="+mn-ea"/>
                <a:cs typeface="+mn-cs"/>
              </a:rPr>
              <a:t> </a:t>
            </a:r>
          </a:p>
          <a:p>
            <a:pPr lvl="1" algn="l" eaLnBrk="1" hangingPunct="1">
              <a:buFont typeface="Arial" panose="020B0604020202020204" pitchFamily="34" charset="0"/>
              <a:buChar char="•"/>
              <a:defRPr/>
            </a:pPr>
            <a:r>
              <a:rPr lang="en-US" sz="1200" dirty="0" smtClean="0">
                <a:solidFill>
                  <a:schemeClr val="tx2">
                    <a:lumMod val="75000"/>
                  </a:schemeClr>
                </a:solidFill>
                <a:latin typeface="Arial Body"/>
                <a:ea typeface="+mn-ea"/>
                <a:cs typeface="+mn-cs"/>
              </a:rPr>
              <a:t>Talk to your</a:t>
            </a:r>
            <a:r>
              <a:rPr lang="en-US" sz="1200" baseline="0" dirty="0" smtClean="0">
                <a:solidFill>
                  <a:schemeClr val="tx2">
                    <a:lumMod val="75000"/>
                  </a:schemeClr>
                </a:solidFill>
                <a:latin typeface="Arial Body"/>
                <a:ea typeface="+mn-ea"/>
                <a:cs typeface="+mn-cs"/>
              </a:rPr>
              <a:t> tax accountant</a:t>
            </a:r>
            <a:endParaRPr lang="en-US" sz="1200" dirty="0" smtClean="0">
              <a:solidFill>
                <a:schemeClr val="tx2">
                  <a:lumMod val="75000"/>
                </a:schemeClr>
              </a:solidFill>
              <a:latin typeface="Arial Body"/>
              <a:ea typeface="+mn-ea"/>
              <a:cs typeface="+mn-cs"/>
            </a:endParaRPr>
          </a:p>
          <a:p>
            <a:pPr algn="l" eaLnBrk="1" hangingPunct="1">
              <a:defRPr/>
            </a:pPr>
            <a:endParaRPr lang="en-US" sz="900" dirty="0" smtClean="0">
              <a:solidFill>
                <a:schemeClr val="tx2">
                  <a:lumMod val="75000"/>
                </a:schemeClr>
              </a:solidFill>
              <a:latin typeface="Arial Body"/>
              <a:ea typeface="+mn-ea"/>
              <a:cs typeface="+mn-cs"/>
            </a:endParaRPr>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56</a:t>
            </a:fld>
            <a:endParaRPr lang="en-US">
              <a:solidFill>
                <a:prstClr val="black"/>
              </a:solidFill>
            </a:endParaRPr>
          </a:p>
        </p:txBody>
      </p:sp>
    </p:spTree>
    <p:extLst>
      <p:ext uri="{BB962C8B-B14F-4D97-AF65-F5344CB8AC3E}">
        <p14:creationId xmlns:p14="http://schemas.microsoft.com/office/powerpoint/2010/main" val="1105273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34622805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616307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59</a:t>
            </a:fld>
            <a:endParaRPr lang="en-US">
              <a:solidFill>
                <a:prstClr val="black"/>
              </a:solidFill>
            </a:endParaRPr>
          </a:p>
        </p:txBody>
      </p:sp>
    </p:spTree>
    <p:extLst>
      <p:ext uri="{BB962C8B-B14F-4D97-AF65-F5344CB8AC3E}">
        <p14:creationId xmlns:p14="http://schemas.microsoft.com/office/powerpoint/2010/main" val="1787432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Financial need and “EFC” = will be defined later</a:t>
            </a: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42416716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60</a:t>
            </a:fld>
            <a:endParaRPr lang="en-US">
              <a:solidFill>
                <a:prstClr val="black"/>
              </a:solidFill>
            </a:endParaRPr>
          </a:p>
        </p:txBody>
      </p:sp>
    </p:spTree>
    <p:extLst>
      <p:ext uri="{BB962C8B-B14F-4D97-AF65-F5344CB8AC3E}">
        <p14:creationId xmlns:p14="http://schemas.microsoft.com/office/powerpoint/2010/main" val="42765808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pPr/>
              <a:t>61</a:t>
            </a:fld>
            <a:endParaRPr lang="en-US"/>
          </a:p>
        </p:txBody>
      </p:sp>
    </p:spTree>
    <p:extLst>
      <p:ext uri="{BB962C8B-B14F-4D97-AF65-F5344CB8AC3E}">
        <p14:creationId xmlns:p14="http://schemas.microsoft.com/office/powerpoint/2010/main" val="39474483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34711687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Linda </a:t>
            </a:r>
            <a:r>
              <a:rPr lang="en-US" dirty="0" err="1" smtClean="0"/>
              <a:t>Kaps</a:t>
            </a:r>
            <a:r>
              <a:rPr lang="en-US" dirty="0" smtClean="0"/>
              <a:t>, HS</a:t>
            </a:r>
            <a:r>
              <a:rPr lang="en-US" baseline="0" dirty="0" smtClean="0"/>
              <a:t> C</a:t>
            </a:r>
            <a:r>
              <a:rPr lang="en-US" dirty="0" smtClean="0"/>
              <a:t>ounselor – Columbia </a:t>
            </a:r>
            <a:r>
              <a:rPr lang="en-US" dirty="0" smtClean="0"/>
              <a:t>Falls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“Are there any other</a:t>
            </a:r>
            <a:r>
              <a:rPr lang="en-US" baseline="0" dirty="0" smtClean="0"/>
              <a:t> options?” can be a question for many situations in college – options for paying a balance on your bill; options for additional funding offers, etc.  It doesn’t hurt to ask.  Private schools are more likely to add additional awards than public institutions– especially if they really want to recruit your student. Public universities such as UM or MSU do not have the same flexibility or even the same level of funding as a private school might have – but it doesn’t hurt to ask.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Asking for help – tutoring, mental health counseling, support – talk to someone if you have a problem.  Get the help you need to be </a:t>
            </a:r>
            <a:r>
              <a:rPr lang="en-US" baseline="0" dirty="0" smtClean="0"/>
              <a:t>successful in college.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63</a:t>
            </a:fld>
            <a:endParaRPr lang="en-US">
              <a:solidFill>
                <a:prstClr val="black"/>
              </a:solidFill>
            </a:endParaRPr>
          </a:p>
        </p:txBody>
      </p:sp>
    </p:spTree>
    <p:extLst>
      <p:ext uri="{BB962C8B-B14F-4D97-AF65-F5344CB8AC3E}">
        <p14:creationId xmlns:p14="http://schemas.microsoft.com/office/powerpoint/2010/main" val="21468919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Note:  Some schools will allow the student</a:t>
            </a:r>
            <a:r>
              <a:rPr lang="en-US" baseline="0" dirty="0" smtClean="0"/>
              <a:t> to charge books at the school bookstore and pay with their financial aid.  ASK.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Disbursement – by semester (1/2</a:t>
            </a:r>
            <a:r>
              <a:rPr lang="en-US" baseline="0" dirty="0" smtClean="0"/>
              <a:t> fall, ½ spring) </a:t>
            </a:r>
            <a:r>
              <a:rPr lang="en-US" dirty="0" smtClean="0"/>
              <a:t>or over three trimesters</a:t>
            </a:r>
            <a:r>
              <a:rPr lang="en-US" baseline="0" dirty="0" smtClean="0"/>
              <a:t> if the school is fall, winter spring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SUMMER aid is </a:t>
            </a:r>
            <a:r>
              <a:rPr lang="en-US" baseline="0" dirty="0" smtClean="0"/>
              <a:t>usually </a:t>
            </a:r>
            <a:r>
              <a:rPr lang="en-US" baseline="0" dirty="0" smtClean="0"/>
              <a:t>awarded separately </a:t>
            </a:r>
            <a:r>
              <a:rPr lang="en-US" baseline="0" dirty="0" smtClean="0"/>
              <a:t>at the END of the award year, but some schools START their award year with summer session.  Find out.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Generally the next </a:t>
            </a:r>
            <a:r>
              <a:rPr lang="en-US" baseline="0" dirty="0" smtClean="0"/>
              <a:t>disbursement is at beginning </a:t>
            </a:r>
            <a:r>
              <a:rPr lang="en-US" baseline="0" dirty="0" smtClean="0"/>
              <a:t>of the next term, or </a:t>
            </a:r>
            <a:r>
              <a:rPr lang="en-US" baseline="0" dirty="0" smtClean="0"/>
              <a:t>even the middle of first month back at school after the holiday break – some schools do not disburse refunds until 30 days after the start of class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This is the time to sit down with your student and discuss how much they have to spend throughout the </a:t>
            </a:r>
            <a:r>
              <a:rPr lang="en-US" baseline="0" dirty="0" smtClean="0"/>
              <a:t>school term, </a:t>
            </a:r>
            <a:r>
              <a:rPr lang="en-US" baseline="0" dirty="0" smtClean="0"/>
              <a:t>so they will not run out of money!</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pPr/>
              <a:t>64</a:t>
            </a:fld>
            <a:endParaRPr lang="en-US"/>
          </a:p>
        </p:txBody>
      </p:sp>
    </p:spTree>
    <p:extLst>
      <p:ext uri="{BB962C8B-B14F-4D97-AF65-F5344CB8AC3E}">
        <p14:creationId xmlns:p14="http://schemas.microsoft.com/office/powerpoint/2010/main" val="25196973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Connor from Columbia </a:t>
            </a:r>
            <a:r>
              <a:rPr lang="en-US" dirty="0" smtClean="0"/>
              <a:t>Falls</a:t>
            </a:r>
          </a:p>
          <a:p>
            <a:r>
              <a:rPr lang="en-US" dirty="0" smtClean="0"/>
              <a:t>Mary Howard from Student Assistance</a:t>
            </a:r>
            <a:r>
              <a:rPr lang="en-US" baseline="0" dirty="0" smtClean="0"/>
              <a:t> Foundation</a:t>
            </a:r>
            <a:endParaRPr lang="en-US" dirty="0" smtClean="0"/>
          </a:p>
          <a:p>
            <a:endParaRPr lang="en-US" dirty="0" smtClean="0"/>
          </a:p>
          <a:p>
            <a:r>
              <a:rPr lang="en-US" dirty="0" smtClean="0"/>
              <a:t>For a copy of the presentation,</a:t>
            </a:r>
            <a:r>
              <a:rPr lang="en-US" baseline="0" dirty="0" smtClean="0"/>
              <a:t> contact me (or ask if they can ask the counselor) </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pPr/>
              <a:t>65</a:t>
            </a:fld>
            <a:endParaRPr lang="en-US"/>
          </a:p>
        </p:txBody>
      </p:sp>
    </p:spTree>
    <p:extLst>
      <p:ext uri="{BB962C8B-B14F-4D97-AF65-F5344CB8AC3E}">
        <p14:creationId xmlns:p14="http://schemas.microsoft.com/office/powerpoint/2010/main" val="35954511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Darla from Hardin</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66</a:t>
            </a:fld>
            <a:endParaRPr lang="en-US">
              <a:solidFill>
                <a:prstClr val="black"/>
              </a:solidFill>
            </a:endParaRPr>
          </a:p>
        </p:txBody>
      </p:sp>
    </p:spTree>
    <p:extLst>
      <p:ext uri="{BB962C8B-B14F-4D97-AF65-F5344CB8AC3E}">
        <p14:creationId xmlns:p14="http://schemas.microsoft.com/office/powerpoint/2010/main" val="2380024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Meleina</a:t>
            </a:r>
            <a:r>
              <a:rPr lang="en-US" baseline="0" dirty="0" smtClean="0"/>
              <a:t> (HS Counselor/Educator) from Missoula</a:t>
            </a:r>
            <a:endParaRPr lang="en-US" dirty="0" smtClean="0"/>
          </a:p>
          <a:p>
            <a:r>
              <a:rPr lang="en-US" dirty="0" smtClean="0"/>
              <a:t>The FAFSA</a:t>
            </a:r>
            <a:r>
              <a:rPr lang="en-US" baseline="0" dirty="0" smtClean="0"/>
              <a:t> is a consistent source for schools to use when determining eligibility for need-based scholarships.  </a:t>
            </a:r>
          </a:p>
          <a:p>
            <a:r>
              <a:rPr lang="en-US" baseline="0" dirty="0" smtClean="0"/>
              <a:t/>
            </a:r>
            <a:br>
              <a:rPr lang="en-US" baseline="0" dirty="0" smtClean="0"/>
            </a:br>
            <a:r>
              <a:rPr lang="en-US" baseline="0" dirty="0" smtClean="0"/>
              <a:t>Note:  fafsa.com is out of business!</a:t>
            </a:r>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195351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Athletic waivers</a:t>
            </a:r>
            <a:r>
              <a:rPr lang="en-US" baseline="0" dirty="0" smtClean="0"/>
              <a:t> are separate from a school’s scholarship process.  </a:t>
            </a:r>
          </a:p>
          <a:p>
            <a:endParaRPr lang="en-US" baseline="0" dirty="0" smtClean="0"/>
          </a:p>
          <a:p>
            <a:r>
              <a:rPr lang="en-US" baseline="0" dirty="0" smtClean="0"/>
              <a:t>Montana no longer has state grant programs – but we do have the MUS Scholarship programs.</a:t>
            </a:r>
          </a:p>
          <a:p>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283643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Difference</a:t>
            </a:r>
            <a:r>
              <a:rPr lang="en-US" baseline="0" dirty="0" smtClean="0"/>
              <a:t> between priority DATE and Deadlines</a:t>
            </a:r>
            <a:endParaRPr lang="en-US" dirty="0"/>
          </a:p>
        </p:txBody>
      </p:sp>
      <p:sp>
        <p:nvSpPr>
          <p:cNvPr id="4" name="Slide Number Placeholder 3"/>
          <p:cNvSpPr>
            <a:spLocks noGrp="1"/>
          </p:cNvSpPr>
          <p:nvPr>
            <p:ph type="sldNum" sz="quarter" idx="10"/>
          </p:nvPr>
        </p:nvSpPr>
        <p:spPr/>
        <p:txBody>
          <a:bodyPr/>
          <a:lstStyle/>
          <a:p>
            <a:fld id="{15E699B9-C709-42C8-848E-0B59465C397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785943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5A7B55-3C5A-4E54-B72A-A1B52D22D0FF}" type="datetimeFigureOut">
              <a:rPr lang="en-US" smtClean="0"/>
              <a:pPr/>
              <a:t>11/18/2015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9C206-0B53-441F-8870-B0B27CF0719F}" type="slidenum">
              <a:rPr lang="en-US" smtClean="0"/>
              <a:pPr/>
              <a:t>‹#›</a:t>
            </a:fld>
            <a:endParaRPr lang="en-US"/>
          </a:p>
        </p:txBody>
      </p:sp>
    </p:spTree>
    <p:extLst>
      <p:ext uri="{BB962C8B-B14F-4D97-AF65-F5344CB8AC3E}">
        <p14:creationId xmlns:p14="http://schemas.microsoft.com/office/powerpoint/2010/main" val="3245926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A7B55-3C5A-4E54-B72A-A1B52D22D0FF}" type="datetimeFigureOut">
              <a:rPr lang="en-US" smtClean="0"/>
              <a:pPr/>
              <a:t>11/18/2015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9C206-0B53-441F-8870-B0B27CF0719F}" type="slidenum">
              <a:rPr lang="en-US" smtClean="0"/>
              <a:pPr/>
              <a:t>‹#›</a:t>
            </a:fld>
            <a:endParaRPr lang="en-US"/>
          </a:p>
        </p:txBody>
      </p:sp>
    </p:spTree>
    <p:extLst>
      <p:ext uri="{BB962C8B-B14F-4D97-AF65-F5344CB8AC3E}">
        <p14:creationId xmlns:p14="http://schemas.microsoft.com/office/powerpoint/2010/main" val="51636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A7B55-3C5A-4E54-B72A-A1B52D22D0FF}" type="datetimeFigureOut">
              <a:rPr lang="en-US" smtClean="0"/>
              <a:pPr/>
              <a:t>11/18/2015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9C206-0B53-441F-8870-B0B27CF0719F}" type="slidenum">
              <a:rPr lang="en-US" smtClean="0"/>
              <a:pPr/>
              <a:t>‹#›</a:t>
            </a:fld>
            <a:endParaRPr lang="en-US"/>
          </a:p>
        </p:txBody>
      </p:sp>
    </p:spTree>
    <p:extLst>
      <p:ext uri="{BB962C8B-B14F-4D97-AF65-F5344CB8AC3E}">
        <p14:creationId xmlns:p14="http://schemas.microsoft.com/office/powerpoint/2010/main" val="607055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0350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076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25213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2183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443445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79293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40796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5043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A7B55-3C5A-4E54-B72A-A1B52D22D0FF}" type="datetimeFigureOut">
              <a:rPr lang="en-US" smtClean="0"/>
              <a:pPr/>
              <a:t>11/18/2015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9C206-0B53-441F-8870-B0B27CF0719F}" type="slidenum">
              <a:rPr lang="en-US" smtClean="0"/>
              <a:pPr/>
              <a:t>‹#›</a:t>
            </a:fld>
            <a:endParaRPr lang="en-US"/>
          </a:p>
        </p:txBody>
      </p:sp>
    </p:spTree>
    <p:extLst>
      <p:ext uri="{BB962C8B-B14F-4D97-AF65-F5344CB8AC3E}">
        <p14:creationId xmlns:p14="http://schemas.microsoft.com/office/powerpoint/2010/main" val="9841109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4696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52906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61711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862991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49991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18260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79206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26783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360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8479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5A7B55-3C5A-4E54-B72A-A1B52D22D0FF}" type="datetimeFigureOut">
              <a:rPr lang="en-US" smtClean="0"/>
              <a:pPr/>
              <a:t>11/18/2015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D9C206-0B53-441F-8870-B0B27CF0719F}" type="slidenum">
              <a:rPr lang="en-US" smtClean="0"/>
              <a:pPr/>
              <a:t>‹#›</a:t>
            </a:fld>
            <a:endParaRPr lang="en-US"/>
          </a:p>
        </p:txBody>
      </p:sp>
    </p:spTree>
    <p:extLst>
      <p:ext uri="{BB962C8B-B14F-4D97-AF65-F5344CB8AC3E}">
        <p14:creationId xmlns:p14="http://schemas.microsoft.com/office/powerpoint/2010/main" val="35295471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469092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88909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44199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93522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5C7ABD6-D691-4B8F-953F-A14C69231D98}" type="datetimeFigureOut">
              <a:rPr lang="en-US" altLang="en-US"/>
              <a:pPr>
                <a:defRPr/>
              </a:pPr>
              <a:t>11/18/2015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C8EA9F3-05CC-47CB-B61A-69696D41EE93}" type="slidenum">
              <a:rPr lang="en-US" altLang="en-US"/>
              <a:pPr>
                <a:defRPr/>
              </a:pPr>
              <a:t>‹#›</a:t>
            </a:fld>
            <a:endParaRPr lang="en-US" altLang="en-US"/>
          </a:p>
        </p:txBody>
      </p:sp>
    </p:spTree>
    <p:extLst>
      <p:ext uri="{BB962C8B-B14F-4D97-AF65-F5344CB8AC3E}">
        <p14:creationId xmlns:p14="http://schemas.microsoft.com/office/powerpoint/2010/main" val="23843592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CAD2CE7-1259-4BDC-83FD-46F87D11835F}" type="datetimeFigureOut">
              <a:rPr lang="en-US" altLang="en-US"/>
              <a:pPr>
                <a:defRPr/>
              </a:pPr>
              <a:t>11/18/2015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8BE7CE5-19C1-4D02-90DF-37A207110C34}" type="slidenum">
              <a:rPr lang="en-US" altLang="en-US"/>
              <a:pPr>
                <a:defRPr/>
              </a:pPr>
              <a:t>‹#›</a:t>
            </a:fld>
            <a:endParaRPr lang="en-US" altLang="en-US"/>
          </a:p>
        </p:txBody>
      </p:sp>
    </p:spTree>
    <p:extLst>
      <p:ext uri="{BB962C8B-B14F-4D97-AF65-F5344CB8AC3E}">
        <p14:creationId xmlns:p14="http://schemas.microsoft.com/office/powerpoint/2010/main" val="19924672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5C7ABD6-D691-4B8F-953F-A14C69231D98}" type="datetimeFigureOut">
              <a:rPr lang="en-US" altLang="en-US"/>
              <a:pPr>
                <a:defRPr/>
              </a:pPr>
              <a:t>11/18/2015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C8EA9F3-05CC-47CB-B61A-69696D41EE93}" type="slidenum">
              <a:rPr lang="en-US" altLang="en-US"/>
              <a:pPr>
                <a:defRPr/>
              </a:pPr>
              <a:t>‹#›</a:t>
            </a:fld>
            <a:endParaRPr lang="en-US" altLang="en-US"/>
          </a:p>
        </p:txBody>
      </p:sp>
    </p:spTree>
    <p:extLst>
      <p:ext uri="{BB962C8B-B14F-4D97-AF65-F5344CB8AC3E}">
        <p14:creationId xmlns:p14="http://schemas.microsoft.com/office/powerpoint/2010/main" val="32777029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CAD2CE7-1259-4BDC-83FD-46F87D11835F}" type="datetimeFigureOut">
              <a:rPr lang="en-US" altLang="en-US"/>
              <a:pPr>
                <a:defRPr/>
              </a:pPr>
              <a:t>11/18/2015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8BE7CE5-19C1-4D02-90DF-37A207110C34}" type="slidenum">
              <a:rPr lang="en-US" altLang="en-US"/>
              <a:pPr>
                <a:defRPr/>
              </a:pPr>
              <a:t>‹#›</a:t>
            </a:fld>
            <a:endParaRPr lang="en-US" altLang="en-US"/>
          </a:p>
        </p:txBody>
      </p:sp>
    </p:spTree>
    <p:extLst>
      <p:ext uri="{BB962C8B-B14F-4D97-AF65-F5344CB8AC3E}">
        <p14:creationId xmlns:p14="http://schemas.microsoft.com/office/powerpoint/2010/main" val="2442152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5C7ABD6-D691-4B8F-953F-A14C69231D98}" type="datetimeFigureOut">
              <a:rPr lang="en-US" altLang="en-US"/>
              <a:pPr>
                <a:defRPr/>
              </a:pPr>
              <a:t>11/18/2015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C8EA9F3-05CC-47CB-B61A-69696D41EE93}" type="slidenum">
              <a:rPr lang="en-US" altLang="en-US"/>
              <a:pPr>
                <a:defRPr/>
              </a:pPr>
              <a:t>‹#›</a:t>
            </a:fld>
            <a:endParaRPr lang="en-US" altLang="en-US"/>
          </a:p>
        </p:txBody>
      </p:sp>
    </p:spTree>
    <p:extLst>
      <p:ext uri="{BB962C8B-B14F-4D97-AF65-F5344CB8AC3E}">
        <p14:creationId xmlns:p14="http://schemas.microsoft.com/office/powerpoint/2010/main" val="301148601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CAD2CE7-1259-4BDC-83FD-46F87D11835F}" type="datetimeFigureOut">
              <a:rPr lang="en-US" altLang="en-US"/>
              <a:pPr>
                <a:defRPr/>
              </a:pPr>
              <a:t>11/18/2015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8BE7CE5-19C1-4D02-90DF-37A207110C34}" type="slidenum">
              <a:rPr lang="en-US" altLang="en-US"/>
              <a:pPr>
                <a:defRPr/>
              </a:pPr>
              <a:t>‹#›</a:t>
            </a:fld>
            <a:endParaRPr lang="en-US" altLang="en-US"/>
          </a:p>
        </p:txBody>
      </p:sp>
    </p:spTree>
    <p:extLst>
      <p:ext uri="{BB962C8B-B14F-4D97-AF65-F5344CB8AC3E}">
        <p14:creationId xmlns:p14="http://schemas.microsoft.com/office/powerpoint/2010/main" val="1591470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5A7B55-3C5A-4E54-B72A-A1B52D22D0FF}" type="datetimeFigureOut">
              <a:rPr lang="en-US" smtClean="0"/>
              <a:pPr/>
              <a:t>11/18/2015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9C206-0B53-441F-8870-B0B27CF0719F}" type="slidenum">
              <a:rPr lang="en-US" smtClean="0"/>
              <a:pPr/>
              <a:t>‹#›</a:t>
            </a:fld>
            <a:endParaRPr lang="en-US"/>
          </a:p>
        </p:txBody>
      </p:sp>
    </p:spTree>
    <p:extLst>
      <p:ext uri="{BB962C8B-B14F-4D97-AF65-F5344CB8AC3E}">
        <p14:creationId xmlns:p14="http://schemas.microsoft.com/office/powerpoint/2010/main" val="35485862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5C7ABD6-D691-4B8F-953F-A14C69231D98}" type="datetimeFigureOut">
              <a:rPr lang="en-US" altLang="en-US"/>
              <a:pPr>
                <a:defRPr/>
              </a:pPr>
              <a:t>11/18/2015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C8EA9F3-05CC-47CB-B61A-69696D41EE93}" type="slidenum">
              <a:rPr lang="en-US" altLang="en-US"/>
              <a:pPr>
                <a:defRPr/>
              </a:pPr>
              <a:t>‹#›</a:t>
            </a:fld>
            <a:endParaRPr lang="en-US" altLang="en-US"/>
          </a:p>
        </p:txBody>
      </p:sp>
    </p:spTree>
    <p:extLst>
      <p:ext uri="{BB962C8B-B14F-4D97-AF65-F5344CB8AC3E}">
        <p14:creationId xmlns:p14="http://schemas.microsoft.com/office/powerpoint/2010/main" val="3077677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CAD2CE7-1259-4BDC-83FD-46F87D11835F}" type="datetimeFigureOut">
              <a:rPr lang="en-US" altLang="en-US"/>
              <a:pPr>
                <a:defRPr/>
              </a:pPr>
              <a:t>11/18/2015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8BE7CE5-19C1-4D02-90DF-37A207110C34}" type="slidenum">
              <a:rPr lang="en-US" altLang="en-US"/>
              <a:pPr>
                <a:defRPr/>
              </a:pPr>
              <a:t>‹#›</a:t>
            </a:fld>
            <a:endParaRPr lang="en-US" altLang="en-US"/>
          </a:p>
        </p:txBody>
      </p:sp>
    </p:spTree>
    <p:extLst>
      <p:ext uri="{BB962C8B-B14F-4D97-AF65-F5344CB8AC3E}">
        <p14:creationId xmlns:p14="http://schemas.microsoft.com/office/powerpoint/2010/main" val="39747537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5C7ABD6-D691-4B8F-953F-A14C69231D98}" type="datetimeFigureOut">
              <a:rPr lang="en-US" altLang="en-US"/>
              <a:pPr>
                <a:defRPr/>
              </a:pPr>
              <a:t>11/18/2015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BC8EA9F3-05CC-47CB-B61A-69696D41EE93}" type="slidenum">
              <a:rPr lang="en-US" altLang="en-US"/>
              <a:pPr>
                <a:defRPr/>
              </a:pPr>
              <a:t>‹#›</a:t>
            </a:fld>
            <a:endParaRPr lang="en-US" altLang="en-US"/>
          </a:p>
        </p:txBody>
      </p:sp>
    </p:spTree>
    <p:extLst>
      <p:ext uri="{BB962C8B-B14F-4D97-AF65-F5344CB8AC3E}">
        <p14:creationId xmlns:p14="http://schemas.microsoft.com/office/powerpoint/2010/main" val="270422797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8CAD2CE7-1259-4BDC-83FD-46F87D11835F}" type="datetimeFigureOut">
              <a:rPr lang="en-US" altLang="en-US"/>
              <a:pPr>
                <a:defRPr/>
              </a:pPr>
              <a:t>11/18/2015</a:t>
            </a:fld>
            <a:endParaRPr lang="en-US" altLang="en-US"/>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vl1pPr>
          </a:lstStyle>
          <a:p>
            <a:pPr>
              <a:defRPr/>
            </a:pPr>
            <a:fld id="{A8BE7CE5-19C1-4D02-90DF-37A207110C34}" type="slidenum">
              <a:rPr lang="en-US" altLang="en-US"/>
              <a:pPr>
                <a:defRPr/>
              </a:pPr>
              <a:t>‹#›</a:t>
            </a:fld>
            <a:endParaRPr lang="en-US" altLang="en-US"/>
          </a:p>
        </p:txBody>
      </p:sp>
    </p:spTree>
    <p:extLst>
      <p:ext uri="{BB962C8B-B14F-4D97-AF65-F5344CB8AC3E}">
        <p14:creationId xmlns:p14="http://schemas.microsoft.com/office/powerpoint/2010/main" val="22336717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18330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38185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180403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991599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54312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904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5A7B55-3C5A-4E54-B72A-A1B52D22D0FF}" type="datetimeFigureOut">
              <a:rPr lang="en-US" smtClean="0"/>
              <a:pPr/>
              <a:t>11/18/2015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D9C206-0B53-441F-8870-B0B27CF0719F}" type="slidenum">
              <a:rPr lang="en-US" smtClean="0"/>
              <a:pPr/>
              <a:t>‹#›</a:t>
            </a:fld>
            <a:endParaRPr lang="en-US"/>
          </a:p>
        </p:txBody>
      </p:sp>
    </p:spTree>
    <p:extLst>
      <p:ext uri="{BB962C8B-B14F-4D97-AF65-F5344CB8AC3E}">
        <p14:creationId xmlns:p14="http://schemas.microsoft.com/office/powerpoint/2010/main" val="1093225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42809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931562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004767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39294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0629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5A7B55-3C5A-4E54-B72A-A1B52D22D0FF}" type="datetimeFigureOut">
              <a:rPr lang="en-US" smtClean="0"/>
              <a:pPr/>
              <a:t>11/18/2015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D9C206-0B53-441F-8870-B0B27CF0719F}" type="slidenum">
              <a:rPr lang="en-US" smtClean="0"/>
              <a:pPr/>
              <a:t>‹#›</a:t>
            </a:fld>
            <a:endParaRPr lang="en-US"/>
          </a:p>
        </p:txBody>
      </p:sp>
    </p:spTree>
    <p:extLst>
      <p:ext uri="{BB962C8B-B14F-4D97-AF65-F5344CB8AC3E}">
        <p14:creationId xmlns:p14="http://schemas.microsoft.com/office/powerpoint/2010/main" val="2190808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5A7B55-3C5A-4E54-B72A-A1B52D22D0FF}" type="datetimeFigureOut">
              <a:rPr lang="en-US" smtClean="0"/>
              <a:pPr/>
              <a:t>11/18/2015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D9C206-0B53-441F-8870-B0B27CF0719F}" type="slidenum">
              <a:rPr lang="en-US" smtClean="0"/>
              <a:pPr/>
              <a:t>‹#›</a:t>
            </a:fld>
            <a:endParaRPr lang="en-US"/>
          </a:p>
        </p:txBody>
      </p:sp>
    </p:spTree>
    <p:extLst>
      <p:ext uri="{BB962C8B-B14F-4D97-AF65-F5344CB8AC3E}">
        <p14:creationId xmlns:p14="http://schemas.microsoft.com/office/powerpoint/2010/main" val="3934038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5A7B55-3C5A-4E54-B72A-A1B52D22D0FF}" type="datetimeFigureOut">
              <a:rPr lang="en-US" smtClean="0"/>
              <a:pPr/>
              <a:t>11/18/2015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9C206-0B53-441F-8870-B0B27CF0719F}" type="slidenum">
              <a:rPr lang="en-US" smtClean="0"/>
              <a:pPr/>
              <a:t>‹#›</a:t>
            </a:fld>
            <a:endParaRPr lang="en-US"/>
          </a:p>
        </p:txBody>
      </p:sp>
    </p:spTree>
    <p:extLst>
      <p:ext uri="{BB962C8B-B14F-4D97-AF65-F5344CB8AC3E}">
        <p14:creationId xmlns:p14="http://schemas.microsoft.com/office/powerpoint/2010/main" val="4051231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5A7B55-3C5A-4E54-B72A-A1B52D22D0FF}" type="datetimeFigureOut">
              <a:rPr lang="en-US" smtClean="0"/>
              <a:pPr/>
              <a:t>11/18/2015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D9C206-0B53-441F-8870-B0B27CF0719F}" type="slidenum">
              <a:rPr lang="en-US" smtClean="0"/>
              <a:pPr/>
              <a:t>‹#›</a:t>
            </a:fld>
            <a:endParaRPr lang="en-US"/>
          </a:p>
        </p:txBody>
      </p:sp>
    </p:spTree>
    <p:extLst>
      <p:ext uri="{BB962C8B-B14F-4D97-AF65-F5344CB8AC3E}">
        <p14:creationId xmlns:p14="http://schemas.microsoft.com/office/powerpoint/2010/main" val="2615703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39.xml"/><Relationship Id="rId1" Type="http://schemas.openxmlformats.org/officeDocument/2006/relationships/slideLayout" Target="../slideLayouts/slideLayout38.xml"/><Relationship Id="rId4" Type="http://schemas.openxmlformats.org/officeDocument/2006/relationships/image" Target="../media/image1.emf"/></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41.xml"/><Relationship Id="rId1" Type="http://schemas.openxmlformats.org/officeDocument/2006/relationships/slideLayout" Target="../slideLayouts/slideLayout40.xml"/><Relationship Id="rId4" Type="http://schemas.openxmlformats.org/officeDocument/2006/relationships/image" Target="../media/image1.emf"/></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4"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9.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5A7B55-3C5A-4E54-B72A-A1B52D22D0FF}" type="datetimeFigureOut">
              <a:rPr lang="en-US" smtClean="0"/>
              <a:pPr/>
              <a:t>11/18/2015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9C206-0B53-441F-8870-B0B27CF0719F}" type="slidenum">
              <a:rPr lang="en-US" smtClean="0"/>
              <a:pPr/>
              <a:t>‹#›</a:t>
            </a:fld>
            <a:endParaRPr lang="en-US"/>
          </a:p>
        </p:txBody>
      </p:sp>
    </p:spTree>
    <p:extLst>
      <p:ext uri="{BB962C8B-B14F-4D97-AF65-F5344CB8AC3E}">
        <p14:creationId xmlns:p14="http://schemas.microsoft.com/office/powerpoint/2010/main" val="41238297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63027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9D4805-4441-4CA6-93E4-1BB5C78F033C}"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707602-41EF-4666-9C58-ABC3B361E0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800161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828800"/>
            <a:ext cx="10972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609600" y="3581401"/>
            <a:ext cx="10972800"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03DB23F5-07CA-491B-A0C9-D7673150C5CC}" type="datetimeFigureOut">
              <a:rPr lang="en-US" altLang="en-US">
                <a:ea typeface="MS PGothic" panose="020B0600070205080204" pitchFamily="34" charset="-128"/>
              </a:rPr>
              <a:pPr fontAlgn="base">
                <a:spcBef>
                  <a:spcPct val="0"/>
                </a:spcBef>
                <a:spcAft>
                  <a:spcPct val="0"/>
                </a:spcAft>
                <a:defRPr/>
              </a:pPr>
              <a:t>11/18/2015</a:t>
            </a:fld>
            <a:endParaRPr lang="en-US" altLang="en-US">
              <a:ea typeface="MS PGothic" panose="020B0600070205080204" pitchFamily="34"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E55EBBCB-A9A3-4796-9170-A4ADC9C73B6F}" type="slidenum">
              <a:rPr lang="en-US" altLang="en-US">
                <a:ea typeface="MS PGothic" panose="020B0600070205080204" pitchFamily="34" charset="-128"/>
              </a:rPr>
              <a:pPr fontAlgn="base">
                <a:spcBef>
                  <a:spcPct val="0"/>
                </a:spcBef>
                <a:spcAft>
                  <a:spcPct val="0"/>
                </a:spcAft>
                <a:defRPr/>
              </a:pPr>
              <a:t>‹#›</a:t>
            </a:fld>
            <a:endParaRPr lang="en-US" altLang="en-US">
              <a:ea typeface="MS PGothic" panose="020B0600070205080204" pitchFamily="34" charset="-128"/>
            </a:endParaRPr>
          </a:p>
        </p:txBody>
      </p:sp>
      <p:pic>
        <p:nvPicPr>
          <p:cNvPr id="1031"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699" y="1"/>
            <a:ext cx="122047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9045573"/>
      </p:ext>
    </p:extLst>
  </p:cSld>
  <p:clrMap bg1="lt1" tx1="dk1" bg2="lt2" tx2="dk2" accent1="accent1" accent2="accent2" accent3="accent3" accent4="accent4" accent5="accent5" accent6="accent6" hlink="hlink" folHlink="folHlink"/>
  <p:sldLayoutIdLst>
    <p:sldLayoutId id="2147483685" r:id="rId1"/>
    <p:sldLayoutId id="2147483686" r:id="rId2"/>
  </p:sldLayoutIdLst>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828800"/>
            <a:ext cx="10972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609600" y="3581401"/>
            <a:ext cx="10972800"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03DB23F5-07CA-491B-A0C9-D7673150C5CC}" type="datetimeFigureOut">
              <a:rPr lang="en-US" altLang="en-US">
                <a:ea typeface="MS PGothic" panose="020B0600070205080204" pitchFamily="34" charset="-128"/>
              </a:rPr>
              <a:pPr fontAlgn="base">
                <a:spcBef>
                  <a:spcPct val="0"/>
                </a:spcBef>
                <a:spcAft>
                  <a:spcPct val="0"/>
                </a:spcAft>
                <a:defRPr/>
              </a:pPr>
              <a:t>11/18/2015</a:t>
            </a:fld>
            <a:endParaRPr lang="en-US" altLang="en-US">
              <a:ea typeface="MS PGothic" panose="020B0600070205080204" pitchFamily="34"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E55EBBCB-A9A3-4796-9170-A4ADC9C73B6F}" type="slidenum">
              <a:rPr lang="en-US" altLang="en-US">
                <a:ea typeface="MS PGothic" panose="020B0600070205080204" pitchFamily="34" charset="-128"/>
              </a:rPr>
              <a:pPr fontAlgn="base">
                <a:spcBef>
                  <a:spcPct val="0"/>
                </a:spcBef>
                <a:spcAft>
                  <a:spcPct val="0"/>
                </a:spcAft>
                <a:defRPr/>
              </a:pPr>
              <a:t>‹#›</a:t>
            </a:fld>
            <a:endParaRPr lang="en-US" altLang="en-US">
              <a:ea typeface="MS PGothic" panose="020B0600070205080204" pitchFamily="34" charset="-128"/>
            </a:endParaRPr>
          </a:p>
        </p:txBody>
      </p:sp>
      <p:pic>
        <p:nvPicPr>
          <p:cNvPr id="1031"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699" y="1"/>
            <a:ext cx="122047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4296769"/>
      </p:ext>
    </p:extLst>
  </p:cSld>
  <p:clrMap bg1="lt1" tx1="dk1" bg2="lt2" tx2="dk2" accent1="accent1" accent2="accent2" accent3="accent3" accent4="accent4" accent5="accent5" accent6="accent6" hlink="hlink" folHlink="folHlink"/>
  <p:sldLayoutIdLst>
    <p:sldLayoutId id="2147483688" r:id="rId1"/>
    <p:sldLayoutId id="2147483689" r:id="rId2"/>
  </p:sldLayoutIdLst>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828800"/>
            <a:ext cx="10972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609600" y="3581401"/>
            <a:ext cx="10972800"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03DB23F5-07CA-491B-A0C9-D7673150C5CC}" type="datetimeFigureOut">
              <a:rPr lang="en-US" altLang="en-US">
                <a:ea typeface="MS PGothic" panose="020B0600070205080204" pitchFamily="34" charset="-128"/>
              </a:rPr>
              <a:pPr fontAlgn="base">
                <a:spcBef>
                  <a:spcPct val="0"/>
                </a:spcBef>
                <a:spcAft>
                  <a:spcPct val="0"/>
                </a:spcAft>
                <a:defRPr/>
              </a:pPr>
              <a:t>11/18/2015</a:t>
            </a:fld>
            <a:endParaRPr lang="en-US" altLang="en-US">
              <a:ea typeface="MS PGothic" panose="020B0600070205080204" pitchFamily="34"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E55EBBCB-A9A3-4796-9170-A4ADC9C73B6F}" type="slidenum">
              <a:rPr lang="en-US" altLang="en-US">
                <a:ea typeface="MS PGothic" panose="020B0600070205080204" pitchFamily="34" charset="-128"/>
              </a:rPr>
              <a:pPr fontAlgn="base">
                <a:spcBef>
                  <a:spcPct val="0"/>
                </a:spcBef>
                <a:spcAft>
                  <a:spcPct val="0"/>
                </a:spcAft>
                <a:defRPr/>
              </a:pPr>
              <a:t>‹#›</a:t>
            </a:fld>
            <a:endParaRPr lang="en-US" altLang="en-US">
              <a:ea typeface="MS PGothic" panose="020B0600070205080204" pitchFamily="34" charset="-128"/>
            </a:endParaRPr>
          </a:p>
        </p:txBody>
      </p:sp>
      <p:pic>
        <p:nvPicPr>
          <p:cNvPr id="1031"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699" y="1"/>
            <a:ext cx="122047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8594228"/>
      </p:ext>
    </p:extLst>
  </p:cSld>
  <p:clrMap bg1="lt1" tx1="dk1" bg2="lt2" tx2="dk2" accent1="accent1" accent2="accent2" accent3="accent3" accent4="accent4" accent5="accent5" accent6="accent6" hlink="hlink" folHlink="folHlink"/>
  <p:sldLayoutIdLst>
    <p:sldLayoutId id="2147483691" r:id="rId1"/>
    <p:sldLayoutId id="2147483692" r:id="rId2"/>
  </p:sldLayoutIdLst>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828800"/>
            <a:ext cx="10972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609600" y="3581401"/>
            <a:ext cx="10972800"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03DB23F5-07CA-491B-A0C9-D7673150C5CC}" type="datetimeFigureOut">
              <a:rPr lang="en-US" altLang="en-US">
                <a:ea typeface="MS PGothic" panose="020B0600070205080204" pitchFamily="34" charset="-128"/>
              </a:rPr>
              <a:pPr fontAlgn="base">
                <a:spcBef>
                  <a:spcPct val="0"/>
                </a:spcBef>
                <a:spcAft>
                  <a:spcPct val="0"/>
                </a:spcAft>
                <a:defRPr/>
              </a:pPr>
              <a:t>11/18/2015</a:t>
            </a:fld>
            <a:endParaRPr lang="en-US" altLang="en-US">
              <a:ea typeface="MS PGothic" panose="020B0600070205080204" pitchFamily="34"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E55EBBCB-A9A3-4796-9170-A4ADC9C73B6F}" type="slidenum">
              <a:rPr lang="en-US" altLang="en-US">
                <a:ea typeface="MS PGothic" panose="020B0600070205080204" pitchFamily="34" charset="-128"/>
              </a:rPr>
              <a:pPr fontAlgn="base">
                <a:spcBef>
                  <a:spcPct val="0"/>
                </a:spcBef>
                <a:spcAft>
                  <a:spcPct val="0"/>
                </a:spcAft>
                <a:defRPr/>
              </a:pPr>
              <a:t>‹#›</a:t>
            </a:fld>
            <a:endParaRPr lang="en-US" altLang="en-US">
              <a:ea typeface="MS PGothic" panose="020B0600070205080204" pitchFamily="34" charset="-128"/>
            </a:endParaRPr>
          </a:p>
        </p:txBody>
      </p:sp>
      <p:pic>
        <p:nvPicPr>
          <p:cNvPr id="1031"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699" y="1"/>
            <a:ext cx="122047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0083993"/>
      </p:ext>
    </p:extLst>
  </p:cSld>
  <p:clrMap bg1="lt1" tx1="dk1" bg2="lt2" tx2="dk2" accent1="accent1" accent2="accent2" accent3="accent3" accent4="accent4" accent5="accent5" accent6="accent6" hlink="hlink" folHlink="folHlink"/>
  <p:sldLayoutIdLst>
    <p:sldLayoutId id="2147483694" r:id="rId1"/>
    <p:sldLayoutId id="2147483695" r:id="rId2"/>
  </p:sldLayoutIdLst>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1828800"/>
            <a:ext cx="109728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609600" y="3581401"/>
            <a:ext cx="10972800"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03DB23F5-07CA-491B-A0C9-D7673150C5CC}" type="datetimeFigureOut">
              <a:rPr lang="en-US" altLang="en-US">
                <a:ea typeface="MS PGothic" panose="020B0600070205080204" pitchFamily="34" charset="-128"/>
              </a:rPr>
              <a:pPr fontAlgn="base">
                <a:spcBef>
                  <a:spcPct val="0"/>
                </a:spcBef>
                <a:spcAft>
                  <a:spcPct val="0"/>
                </a:spcAft>
                <a:defRPr/>
              </a:pPr>
              <a:t>11/18/2015</a:t>
            </a:fld>
            <a:endParaRPr lang="en-US" altLang="en-US">
              <a:ea typeface="MS PGothic" panose="020B0600070205080204" pitchFamily="34" charset="-128"/>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cs typeface="+mn-cs"/>
              </a:defRPr>
            </a:lvl1pPr>
          </a:lstStyle>
          <a:p>
            <a:pPr>
              <a:defRPr/>
            </a:pPr>
            <a:endParaRPr lang="en-US">
              <a:solidFill>
                <a:prstClr val="black">
                  <a:tint val="75000"/>
                </a:prst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E55EBBCB-A9A3-4796-9170-A4ADC9C73B6F}" type="slidenum">
              <a:rPr lang="en-US" altLang="en-US">
                <a:ea typeface="MS PGothic" panose="020B0600070205080204" pitchFamily="34" charset="-128"/>
              </a:rPr>
              <a:pPr fontAlgn="base">
                <a:spcBef>
                  <a:spcPct val="0"/>
                </a:spcBef>
                <a:spcAft>
                  <a:spcPct val="0"/>
                </a:spcAft>
                <a:defRPr/>
              </a:pPr>
              <a:t>‹#›</a:t>
            </a:fld>
            <a:endParaRPr lang="en-US" altLang="en-US">
              <a:ea typeface="MS PGothic" panose="020B0600070205080204" pitchFamily="34" charset="-128"/>
            </a:endParaRPr>
          </a:p>
        </p:txBody>
      </p:sp>
      <p:pic>
        <p:nvPicPr>
          <p:cNvPr id="1031"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699" y="1"/>
            <a:ext cx="122047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3641324"/>
      </p:ext>
    </p:extLst>
  </p:cSld>
  <p:clrMap bg1="lt1" tx1="dk1" bg2="lt2" tx2="dk2" accent1="accent1" accent2="accent2" accent3="accent3" accent4="accent4" accent5="accent5" accent6="accent6" hlink="hlink" folHlink="folHlink"/>
  <p:sldLayoutIdLst>
    <p:sldLayoutId id="2147483697" r:id="rId1"/>
    <p:sldLayoutId id="2147483698" r:id="rId2"/>
  </p:sldLayoutIdLst>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2pPr>
      <a:lvl3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3pPr>
      <a:lvl4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4pPr>
      <a:lvl5pPr algn="ctr" rtl="0" eaLnBrk="0" fontAlgn="base" hangingPunct="0">
        <a:spcBef>
          <a:spcPct val="0"/>
        </a:spcBef>
        <a:spcAft>
          <a:spcPct val="0"/>
        </a:spcAft>
        <a:defRPr sz="4400">
          <a:solidFill>
            <a:schemeClr val="tx1"/>
          </a:solidFill>
          <a:latin typeface="Calibri" pitchFamily="34" charset="0"/>
          <a:ea typeface="MS PGothic" panose="020B0600070205080204" pitchFamily="34" charset="-128"/>
          <a:cs typeface="ＭＳ Ｐゴシック"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anose="020B0600070205080204" pitchFamily="34" charset="-128"/>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anose="020B0600070205080204" pitchFamily="34" charset="-128"/>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anose="020B0600070205080204" pitchFamily="34"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5A7B55-3C5A-4E54-B72A-A1B52D22D0FF}" type="datetimeFigureOut">
              <a:rPr lang="en-US" smtClean="0">
                <a:solidFill>
                  <a:prstClr val="black">
                    <a:tint val="75000"/>
                  </a:prstClr>
                </a:solidFill>
              </a:rPr>
              <a:pPr/>
              <a:t>11/18/2015</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9C206-0B53-441F-8870-B0B27CF0719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0005998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2.xml"/><Relationship Id="rId1" Type="http://schemas.openxmlformats.org/officeDocument/2006/relationships/slideLayout" Target="../slideLayouts/slideLayout44.xm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3.xml"/><Relationship Id="rId1" Type="http://schemas.openxmlformats.org/officeDocument/2006/relationships/slideLayout" Target="../slideLayouts/slideLayout44.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7.xml"/><Relationship Id="rId1" Type="http://schemas.openxmlformats.org/officeDocument/2006/relationships/slideLayout" Target="../slideLayouts/slideLayout44.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png"/></Relationships>
</file>

<file path=ppt/slides/_rels/slide5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8.xml"/><Relationship Id="rId1" Type="http://schemas.openxmlformats.org/officeDocument/2006/relationships/slideLayout" Target="../slideLayouts/slideLayout44.xml"/><Relationship Id="rId5" Type="http://schemas.openxmlformats.org/officeDocument/2006/relationships/image" Target="../media/image44.pn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9.xml"/><Relationship Id="rId1" Type="http://schemas.openxmlformats.org/officeDocument/2006/relationships/slideLayout" Target="../slideLayouts/slideLayout44.xml"/><Relationship Id="rId5" Type="http://schemas.openxmlformats.org/officeDocument/2006/relationships/image" Target="../media/image44.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0.xml"/><Relationship Id="rId1" Type="http://schemas.openxmlformats.org/officeDocument/2006/relationships/slideLayout" Target="../slideLayouts/slideLayout44.xml"/><Relationship Id="rId6" Type="http://schemas.openxmlformats.org/officeDocument/2006/relationships/image" Target="../media/image44.png"/><Relationship Id="rId5" Type="http://schemas.openxmlformats.org/officeDocument/2006/relationships/image" Target="../media/image46.emf"/><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44.xml"/><Relationship Id="rId5" Type="http://schemas.openxmlformats.org/officeDocument/2006/relationships/image" Target="../media/image49.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2.xml"/><Relationship Id="rId1" Type="http://schemas.openxmlformats.org/officeDocument/2006/relationships/slideLayout" Target="../slideLayouts/slideLayout44.xml"/><Relationship Id="rId5" Type="http://schemas.openxmlformats.org/officeDocument/2006/relationships/image" Target="../media/image44.png"/><Relationship Id="rId4" Type="http://schemas.openxmlformats.org/officeDocument/2006/relationships/image" Target="../media/image43.png"/></Relationships>
</file>

<file path=ppt/slides/_rels/slide6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3.xml"/><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5.xml"/><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0"/>
            <a:ext cx="12191998" cy="1465471"/>
          </a:xfrm>
          <a:solidFill>
            <a:schemeClr val="accent1">
              <a:lumMod val="50000"/>
            </a:schemeClr>
          </a:solidFill>
        </p:spPr>
        <p:txBody>
          <a:bodyPr>
            <a:normAutofit/>
          </a:bodyPr>
          <a:lstStyle/>
          <a:p>
            <a:pPr algn="ctr"/>
            <a:r>
              <a:rPr lang="en-US" sz="4800" dirty="0">
                <a:solidFill>
                  <a:schemeClr val="bg1"/>
                </a:solidFill>
                <a:latin typeface="Arial" panose="020B0604020202020204" pitchFamily="34" charset="0"/>
                <a:cs typeface="Arial" panose="020B0604020202020204" pitchFamily="34" charset="0"/>
              </a:rPr>
              <a:t>WHAT YOU NEED TO KNOW ABOUT FINANCIAL AID</a:t>
            </a:r>
          </a:p>
        </p:txBody>
      </p:sp>
      <p:pic>
        <p:nvPicPr>
          <p:cNvPr id="4" name="Content Placeholder 3"/>
          <p:cNvPicPr>
            <a:picLocks noGrp="1" noChangeAspect="1"/>
          </p:cNvPicPr>
          <p:nvPr>
            <p:ph idx="1"/>
          </p:nvPr>
        </p:nvPicPr>
        <p:blipFill>
          <a:blip r:embed="rId3"/>
          <a:stretch>
            <a:fillRect/>
          </a:stretch>
        </p:blipFill>
        <p:spPr>
          <a:xfrm>
            <a:off x="2" y="1465471"/>
            <a:ext cx="12277408" cy="5392529"/>
          </a:xfrm>
          <a:prstGeom prst="rect">
            <a:avLst/>
          </a:prstGeom>
        </p:spPr>
      </p:pic>
      <p:sp>
        <p:nvSpPr>
          <p:cNvPr id="5" name="Rectangle 4"/>
          <p:cNvSpPr/>
          <p:nvPr/>
        </p:nvSpPr>
        <p:spPr>
          <a:xfrm>
            <a:off x="7435996" y="4353794"/>
            <a:ext cx="5088836" cy="1569660"/>
          </a:xfrm>
          <a:prstGeom prst="rect">
            <a:avLst/>
          </a:prstGeom>
        </p:spPr>
        <p:txBody>
          <a:bodyPr wrap="square">
            <a:spAutoFit/>
          </a:bodyPr>
          <a:lstStyle/>
          <a:p>
            <a:pPr algn="ctr"/>
            <a:r>
              <a:rPr lang="en-US" sz="4800" dirty="0" smtClean="0">
                <a:ln w="9525">
                  <a:solidFill>
                    <a:schemeClr val="bg2">
                      <a:lumMod val="75000"/>
                    </a:schemeClr>
                  </a:solidFill>
                </a:ln>
                <a:solidFill>
                  <a:schemeClr val="bg1"/>
                </a:solidFill>
                <a:effectLst>
                  <a:glow rad="101600">
                    <a:schemeClr val="tx1">
                      <a:lumMod val="85000"/>
                      <a:lumOff val="15000"/>
                      <a:alpha val="60000"/>
                    </a:scheme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Parent Night Presentation</a:t>
            </a:r>
            <a:endParaRPr lang="en-US" sz="4800" dirty="0">
              <a:ln w="9525">
                <a:solidFill>
                  <a:schemeClr val="bg2">
                    <a:lumMod val="75000"/>
                  </a:schemeClr>
                </a:solidFill>
              </a:ln>
              <a:solidFill>
                <a:schemeClr val="bg1"/>
              </a:solidFill>
              <a:effectLst>
                <a:glow rad="101600">
                  <a:schemeClr val="tx1">
                    <a:lumMod val="85000"/>
                    <a:lumOff val="15000"/>
                    <a:alpha val="60000"/>
                  </a:scheme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11606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Important Dates</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6" name="Rectangle 5"/>
          <p:cNvSpPr/>
          <p:nvPr/>
        </p:nvSpPr>
        <p:spPr>
          <a:xfrm>
            <a:off x="0" y="2174528"/>
            <a:ext cx="12704764" cy="2800767"/>
          </a:xfrm>
          <a:prstGeom prst="rect">
            <a:avLst/>
          </a:prstGeom>
        </p:spPr>
        <p:txBody>
          <a:bodyPr wrap="square">
            <a:spAutoFit/>
          </a:bodyPr>
          <a:lstStyle/>
          <a:p>
            <a:pPr lvl="1">
              <a:lnSpc>
                <a:spcPct val="80000"/>
              </a:lnSpc>
            </a:pPr>
            <a:r>
              <a:rPr lang="en-US" altLang="en-US" sz="3200" b="1" dirty="0">
                <a:solidFill>
                  <a:prstClr val="white"/>
                </a:solidFill>
                <a:latin typeface="Arial" panose="020B0604020202020204" pitchFamily="34" charset="0"/>
                <a:cs typeface="Arial" panose="020B0604020202020204" pitchFamily="34" charset="0"/>
              </a:rPr>
              <a:t>FAFSA </a:t>
            </a:r>
            <a:r>
              <a:rPr lang="en-US" altLang="en-US" sz="3200" u="sng" dirty="0">
                <a:solidFill>
                  <a:prstClr val="white"/>
                </a:solidFill>
                <a:latin typeface="Arial" panose="020B0604020202020204" pitchFamily="34" charset="0"/>
                <a:cs typeface="Arial" panose="020B0604020202020204" pitchFamily="34" charset="0"/>
              </a:rPr>
              <a:t>P</a:t>
            </a:r>
            <a:r>
              <a:rPr lang="en-US" altLang="en-US" sz="3200" u="sng" dirty="0" smtClean="0">
                <a:solidFill>
                  <a:prstClr val="white"/>
                </a:solidFill>
                <a:latin typeface="Arial" panose="020B0604020202020204" pitchFamily="34" charset="0"/>
                <a:cs typeface="Arial" panose="020B0604020202020204" pitchFamily="34" charset="0"/>
              </a:rPr>
              <a:t>riority DATE </a:t>
            </a:r>
            <a:r>
              <a:rPr lang="en-US" altLang="en-US" sz="3200" dirty="0">
                <a:solidFill>
                  <a:prstClr val="white"/>
                </a:solidFill>
                <a:latin typeface="Arial" panose="020B0604020202020204" pitchFamily="34" charset="0"/>
                <a:cs typeface="Arial" panose="020B0604020202020204" pitchFamily="34" charset="0"/>
              </a:rPr>
              <a:t>for </a:t>
            </a:r>
            <a:r>
              <a:rPr lang="en-US" altLang="en-US" sz="3200" dirty="0" smtClean="0">
                <a:solidFill>
                  <a:prstClr val="white"/>
                </a:solidFill>
                <a:latin typeface="Arial" panose="020B0604020202020204" pitchFamily="34" charset="0"/>
                <a:cs typeface="Arial" panose="020B0604020202020204" pitchFamily="34" charset="0"/>
              </a:rPr>
              <a:t>2016-2017</a:t>
            </a:r>
          </a:p>
          <a:p>
            <a:pPr lvl="1">
              <a:lnSpc>
                <a:spcPct val="80000"/>
              </a:lnSpc>
            </a:pPr>
            <a:endParaRPr lang="en-US" altLang="en-US" sz="3200" dirty="0" smtClean="0">
              <a:solidFill>
                <a:prstClr val="white"/>
              </a:solidFill>
              <a:latin typeface="Arial" panose="020B0604020202020204" pitchFamily="34" charset="0"/>
              <a:cs typeface="Arial" panose="020B0604020202020204" pitchFamily="34" charset="0"/>
            </a:endParaRPr>
          </a:p>
          <a:p>
            <a:pPr marL="914400" lvl="1" indent="-457200">
              <a:lnSpc>
                <a:spcPct val="80000"/>
              </a:lnSpc>
              <a:buFont typeface="Arial" panose="020B0604020202020204" pitchFamily="34" charset="0"/>
              <a:buChar char="•"/>
            </a:pPr>
            <a:r>
              <a:rPr lang="en-US" altLang="en-US" sz="3200" dirty="0" smtClean="0">
                <a:solidFill>
                  <a:prstClr val="white"/>
                </a:solidFill>
                <a:latin typeface="Arial" panose="020B0604020202020204" pitchFamily="34" charset="0"/>
                <a:cs typeface="Arial" panose="020B0604020202020204" pitchFamily="34" charset="0"/>
              </a:rPr>
              <a:t>February 15</a:t>
            </a:r>
            <a:r>
              <a:rPr lang="en-US" altLang="en-US" sz="3200" baseline="30000" dirty="0" smtClean="0">
                <a:solidFill>
                  <a:prstClr val="white"/>
                </a:solidFill>
                <a:latin typeface="Arial" panose="020B0604020202020204" pitchFamily="34" charset="0"/>
                <a:cs typeface="Arial" panose="020B0604020202020204" pitchFamily="34" charset="0"/>
              </a:rPr>
              <a:t>th</a:t>
            </a:r>
            <a:r>
              <a:rPr lang="en-US" altLang="en-US" sz="3200" dirty="0" smtClean="0">
                <a:solidFill>
                  <a:prstClr val="white"/>
                </a:solidFill>
                <a:latin typeface="Arial" panose="020B0604020202020204" pitchFamily="34" charset="0"/>
                <a:cs typeface="Arial" panose="020B0604020202020204" pitchFamily="34" charset="0"/>
              </a:rPr>
              <a:t> – U of M</a:t>
            </a:r>
          </a:p>
          <a:p>
            <a:pPr marL="914400" lvl="1" indent="-457200">
              <a:lnSpc>
                <a:spcPct val="80000"/>
              </a:lnSpc>
              <a:buFont typeface="Arial" panose="020B0604020202020204" pitchFamily="34" charset="0"/>
              <a:buChar char="•"/>
            </a:pPr>
            <a:r>
              <a:rPr lang="en-US" altLang="en-US" sz="3200" dirty="0" smtClean="0">
                <a:solidFill>
                  <a:prstClr val="white"/>
                </a:solidFill>
                <a:latin typeface="Arial" panose="020B0604020202020204" pitchFamily="34" charset="0"/>
                <a:cs typeface="Arial" panose="020B0604020202020204" pitchFamily="34" charset="0"/>
              </a:rPr>
              <a:t>March </a:t>
            </a:r>
            <a:r>
              <a:rPr lang="en-US" altLang="en-US" sz="3200" dirty="0">
                <a:solidFill>
                  <a:prstClr val="white"/>
                </a:solidFill>
                <a:latin typeface="Arial" panose="020B0604020202020204" pitchFamily="34" charset="0"/>
                <a:cs typeface="Arial" panose="020B0604020202020204" pitchFamily="34" charset="0"/>
              </a:rPr>
              <a:t>1</a:t>
            </a:r>
            <a:r>
              <a:rPr lang="en-US" altLang="en-US" sz="3200" baseline="30000" dirty="0">
                <a:solidFill>
                  <a:prstClr val="white"/>
                </a:solidFill>
                <a:latin typeface="Arial" panose="020B0604020202020204" pitchFamily="34" charset="0"/>
                <a:cs typeface="Arial" panose="020B0604020202020204" pitchFamily="34" charset="0"/>
              </a:rPr>
              <a:t>st</a:t>
            </a:r>
            <a:r>
              <a:rPr lang="en-US" altLang="en-US" sz="3200" dirty="0">
                <a:solidFill>
                  <a:prstClr val="white"/>
                </a:solidFill>
                <a:latin typeface="Arial" panose="020B0604020202020204" pitchFamily="34" charset="0"/>
                <a:cs typeface="Arial" panose="020B0604020202020204" pitchFamily="34" charset="0"/>
              </a:rPr>
              <a:t> for most Montana </a:t>
            </a:r>
            <a:r>
              <a:rPr lang="en-US" altLang="en-US" sz="3200" dirty="0" smtClean="0">
                <a:solidFill>
                  <a:prstClr val="white"/>
                </a:solidFill>
                <a:latin typeface="Arial" panose="020B0604020202020204" pitchFamily="34" charset="0"/>
                <a:cs typeface="Arial" panose="020B0604020202020204" pitchFamily="34" charset="0"/>
              </a:rPr>
              <a:t>schools</a:t>
            </a:r>
          </a:p>
          <a:p>
            <a:pPr marL="914400" lvl="1" indent="-457200">
              <a:lnSpc>
                <a:spcPct val="80000"/>
              </a:lnSpc>
              <a:buFont typeface="Arial" panose="020B0604020202020204" pitchFamily="34" charset="0"/>
              <a:buChar char="•"/>
            </a:pPr>
            <a:r>
              <a:rPr lang="en-US" altLang="en-US" sz="3200" dirty="0" smtClean="0">
                <a:solidFill>
                  <a:prstClr val="white"/>
                </a:solidFill>
                <a:latin typeface="Arial" panose="020B0604020202020204" pitchFamily="34" charset="0"/>
                <a:cs typeface="Arial" panose="020B0604020202020204" pitchFamily="34" charset="0"/>
              </a:rPr>
              <a:t>Check with your school</a:t>
            </a:r>
          </a:p>
          <a:p>
            <a:pPr marL="914400" lvl="1" indent="-457200">
              <a:lnSpc>
                <a:spcPct val="80000"/>
              </a:lnSpc>
              <a:buFont typeface="Arial" panose="020B0604020202020204" pitchFamily="34" charset="0"/>
              <a:buChar char="•"/>
            </a:pPr>
            <a:r>
              <a:rPr lang="en-US" altLang="en-US" sz="3200" dirty="0" smtClean="0">
                <a:solidFill>
                  <a:prstClr val="white"/>
                </a:solidFill>
                <a:latin typeface="Arial" panose="020B0604020202020204" pitchFamily="34" charset="0"/>
                <a:cs typeface="Arial" panose="020B0604020202020204" pitchFamily="34" charset="0"/>
              </a:rPr>
              <a:t>NOTE:  May change for 2017-2018</a:t>
            </a:r>
          </a:p>
          <a:p>
            <a:pPr lvl="1">
              <a:lnSpc>
                <a:spcPct val="80000"/>
              </a:lnSpc>
            </a:pPr>
            <a:endParaRPr lang="en-US" altLang="en-US" sz="2800" dirty="0" smtClean="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25372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Important Deadlines – To Name a Few</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6" name="Rectangle 5"/>
          <p:cNvSpPr/>
          <p:nvPr/>
        </p:nvSpPr>
        <p:spPr>
          <a:xfrm>
            <a:off x="-274320" y="1508322"/>
            <a:ext cx="12466319" cy="6038576"/>
          </a:xfrm>
          <a:prstGeom prst="rect">
            <a:avLst/>
          </a:prstGeom>
        </p:spPr>
        <p:txBody>
          <a:bodyPr wrap="square">
            <a:spAutoFit/>
          </a:bodyPr>
          <a:lstStyle/>
          <a:p>
            <a:pPr marL="914400" lvl="1" indent="-457200">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Scholarship app </a:t>
            </a:r>
            <a:r>
              <a:rPr lang="en-US" altLang="en-US" sz="2800" u="sng" dirty="0" smtClean="0">
                <a:solidFill>
                  <a:prstClr val="white"/>
                </a:solidFill>
                <a:latin typeface="Arial" panose="020B0604020202020204" pitchFamily="34" charset="0"/>
                <a:cs typeface="Arial" panose="020B0604020202020204" pitchFamily="34" charset="0"/>
              </a:rPr>
              <a:t>deadline</a:t>
            </a:r>
          </a:p>
          <a:p>
            <a:pPr lvl="1">
              <a:lnSpc>
                <a:spcPct val="80000"/>
              </a:lnSpc>
            </a:pPr>
            <a:endParaRPr lang="en-US" altLang="en-US" sz="2800" dirty="0">
              <a:solidFill>
                <a:prstClr val="white"/>
              </a:solidFill>
              <a:latin typeface="Arial" panose="020B0604020202020204" pitchFamily="34" charset="0"/>
              <a:cs typeface="Arial" panose="020B0604020202020204" pitchFamily="34" charset="0"/>
            </a:endParaRPr>
          </a:p>
          <a:p>
            <a:pPr marL="914400" lvl="1" indent="-457200">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Admissions </a:t>
            </a:r>
            <a:r>
              <a:rPr lang="en-US" altLang="en-US" sz="2800" u="sng" dirty="0" smtClean="0">
                <a:solidFill>
                  <a:prstClr val="white"/>
                </a:solidFill>
                <a:latin typeface="Arial" panose="020B0604020202020204" pitchFamily="34" charset="0"/>
                <a:cs typeface="Arial" panose="020B0604020202020204" pitchFamily="34" charset="0"/>
              </a:rPr>
              <a:t>deadline</a:t>
            </a:r>
          </a:p>
          <a:p>
            <a:pPr lvl="1">
              <a:lnSpc>
                <a:spcPct val="80000"/>
              </a:lnSpc>
            </a:pPr>
            <a:endParaRPr lang="en-US" altLang="en-US" sz="2800" dirty="0" smtClean="0">
              <a:solidFill>
                <a:prstClr val="white"/>
              </a:solidFill>
              <a:latin typeface="Arial" panose="020B0604020202020204" pitchFamily="34" charset="0"/>
              <a:cs typeface="Arial" panose="020B0604020202020204" pitchFamily="34" charset="0"/>
            </a:endParaRPr>
          </a:p>
          <a:p>
            <a:pPr marL="914400" lvl="1" indent="-457200">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Dorm app/deposit </a:t>
            </a:r>
            <a:r>
              <a:rPr lang="en-US" altLang="en-US" sz="2800" u="sng" dirty="0" smtClean="0">
                <a:solidFill>
                  <a:prstClr val="white"/>
                </a:solidFill>
                <a:latin typeface="Arial" panose="020B0604020202020204" pitchFamily="34" charset="0"/>
                <a:cs typeface="Arial" panose="020B0604020202020204" pitchFamily="34" charset="0"/>
              </a:rPr>
              <a:t>deadline</a:t>
            </a:r>
          </a:p>
          <a:p>
            <a:pPr marL="914400" lvl="1" indent="-457200">
              <a:lnSpc>
                <a:spcPct val="80000"/>
              </a:lnSpc>
              <a:buFont typeface="Arial" panose="020B0604020202020204" pitchFamily="34" charset="0"/>
              <a:buChar char="•"/>
            </a:pPr>
            <a:endParaRPr lang="en-US" altLang="en-US" sz="2800" u="sng" dirty="0" smtClean="0">
              <a:solidFill>
                <a:prstClr val="white"/>
              </a:solidFill>
              <a:latin typeface="Arial" panose="020B0604020202020204" pitchFamily="34" charset="0"/>
              <a:cs typeface="Arial" panose="020B0604020202020204" pitchFamily="34" charset="0"/>
            </a:endParaRPr>
          </a:p>
          <a:p>
            <a:pPr marL="914400" lvl="1" indent="-457200">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“Return award letter by” </a:t>
            </a:r>
            <a:r>
              <a:rPr lang="en-US" altLang="en-US" sz="2800" u="sng" dirty="0" smtClean="0">
                <a:solidFill>
                  <a:prstClr val="white"/>
                </a:solidFill>
                <a:latin typeface="Arial" panose="020B0604020202020204" pitchFamily="34" charset="0"/>
                <a:cs typeface="Arial" panose="020B0604020202020204" pitchFamily="34" charset="0"/>
              </a:rPr>
              <a:t>deadline</a:t>
            </a:r>
          </a:p>
          <a:p>
            <a:pPr marL="914400" lvl="1" indent="-457200">
              <a:lnSpc>
                <a:spcPct val="80000"/>
              </a:lnSpc>
              <a:buFont typeface="Arial" panose="020B0604020202020204" pitchFamily="34" charset="0"/>
              <a:buChar char="•"/>
            </a:pPr>
            <a:endParaRPr lang="en-US" altLang="en-US" sz="2800" u="sng" dirty="0" smtClean="0">
              <a:solidFill>
                <a:prstClr val="white"/>
              </a:solidFill>
              <a:latin typeface="Arial" panose="020B0604020202020204" pitchFamily="34" charset="0"/>
              <a:cs typeface="Arial" panose="020B0604020202020204" pitchFamily="34" charset="0"/>
            </a:endParaRPr>
          </a:p>
          <a:p>
            <a:pPr marL="914400" lvl="1" indent="-457200">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Course registration </a:t>
            </a:r>
            <a:r>
              <a:rPr lang="en-US" altLang="en-US" sz="2800" u="sng" dirty="0" smtClean="0">
                <a:solidFill>
                  <a:prstClr val="white"/>
                </a:solidFill>
                <a:latin typeface="Arial" panose="020B0604020202020204" pitchFamily="34" charset="0"/>
                <a:cs typeface="Arial" panose="020B0604020202020204" pitchFamily="34" charset="0"/>
              </a:rPr>
              <a:t>deadline</a:t>
            </a:r>
          </a:p>
          <a:p>
            <a:pPr lvl="1">
              <a:lnSpc>
                <a:spcPct val="80000"/>
              </a:lnSpc>
            </a:pPr>
            <a:endParaRPr lang="en-US" altLang="en-US" sz="2800" u="sng" dirty="0" smtClean="0">
              <a:solidFill>
                <a:prstClr val="white"/>
              </a:solidFill>
              <a:latin typeface="Arial" panose="020B0604020202020204" pitchFamily="34" charset="0"/>
              <a:cs typeface="Arial" panose="020B0604020202020204" pitchFamily="34" charset="0"/>
            </a:endParaRPr>
          </a:p>
          <a:p>
            <a:pPr marL="914400" lvl="1" indent="-457200">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“Pay statement by” </a:t>
            </a:r>
            <a:r>
              <a:rPr lang="en-US" altLang="en-US" sz="2800" u="sng" dirty="0" smtClean="0">
                <a:solidFill>
                  <a:prstClr val="white"/>
                </a:solidFill>
                <a:latin typeface="Arial" panose="020B0604020202020204" pitchFamily="34" charset="0"/>
                <a:cs typeface="Arial" panose="020B0604020202020204" pitchFamily="34" charset="0"/>
              </a:rPr>
              <a:t>deadline</a:t>
            </a:r>
            <a:r>
              <a:rPr lang="en-US" altLang="en-US" sz="2800" dirty="0">
                <a:solidFill>
                  <a:prstClr val="white"/>
                </a:solidFill>
                <a:latin typeface="Arial" panose="020B0604020202020204" pitchFamily="34" charset="0"/>
                <a:cs typeface="Arial" panose="020B0604020202020204" pitchFamily="34" charset="0"/>
              </a:rPr>
              <a:t> </a:t>
            </a:r>
            <a:r>
              <a:rPr lang="en-US" altLang="en-US" sz="2800" dirty="0" smtClean="0">
                <a:solidFill>
                  <a:prstClr val="white"/>
                </a:solidFill>
                <a:latin typeface="Arial" panose="020B0604020202020204" pitchFamily="34" charset="0"/>
                <a:cs typeface="Arial" panose="020B0604020202020204" pitchFamily="34" charset="0"/>
              </a:rPr>
              <a:t>- late fees, dropped classes</a:t>
            </a:r>
          </a:p>
          <a:p>
            <a:pPr lvl="1">
              <a:lnSpc>
                <a:spcPct val="80000"/>
              </a:lnSpc>
            </a:pPr>
            <a:endParaRPr lang="en-US" altLang="en-US" sz="2800" dirty="0" smtClean="0">
              <a:solidFill>
                <a:prstClr val="white"/>
              </a:solidFill>
              <a:latin typeface="Arial" panose="020B0604020202020204" pitchFamily="34" charset="0"/>
              <a:cs typeface="Arial" panose="020B0604020202020204" pitchFamily="34" charset="0"/>
            </a:endParaRPr>
          </a:p>
          <a:p>
            <a:pPr marL="914400" lvl="1" indent="-457200">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Withdrawal or drop classes without penalty – </a:t>
            </a:r>
            <a:r>
              <a:rPr lang="en-US" altLang="en-US" sz="2800" u="sng" dirty="0" smtClean="0">
                <a:solidFill>
                  <a:prstClr val="white"/>
                </a:solidFill>
                <a:latin typeface="Arial" panose="020B0604020202020204" pitchFamily="34" charset="0"/>
                <a:cs typeface="Arial" panose="020B0604020202020204" pitchFamily="34" charset="0"/>
              </a:rPr>
              <a:t>deadline</a:t>
            </a:r>
          </a:p>
          <a:p>
            <a:pPr lvl="1">
              <a:lnSpc>
                <a:spcPct val="80000"/>
              </a:lnSpc>
            </a:pPr>
            <a:endParaRPr lang="en-US" altLang="en-US" sz="2800" u="sng" dirty="0">
              <a:solidFill>
                <a:prstClr val="white"/>
              </a:solidFill>
              <a:latin typeface="Arial" panose="020B0604020202020204" pitchFamily="34" charset="0"/>
              <a:cs typeface="Arial" panose="020B0604020202020204" pitchFamily="34" charset="0"/>
            </a:endParaRPr>
          </a:p>
          <a:p>
            <a:pPr marL="914400" lvl="1" indent="-457200">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Assignment </a:t>
            </a:r>
            <a:r>
              <a:rPr lang="en-US" altLang="en-US" sz="2800" u="sng" dirty="0" smtClean="0">
                <a:solidFill>
                  <a:prstClr val="white"/>
                </a:solidFill>
                <a:latin typeface="Arial" panose="020B0604020202020204" pitchFamily="34" charset="0"/>
                <a:cs typeface="Arial" panose="020B0604020202020204" pitchFamily="34" charset="0"/>
              </a:rPr>
              <a:t>deadline</a:t>
            </a:r>
            <a:endParaRPr lang="en-US" altLang="en-US" sz="2800" dirty="0" smtClean="0">
              <a:solidFill>
                <a:prstClr val="white"/>
              </a:solidFill>
              <a:latin typeface="Arial" panose="020B0604020202020204" pitchFamily="34" charset="0"/>
              <a:cs typeface="Arial" panose="020B0604020202020204" pitchFamily="34" charset="0"/>
            </a:endParaRPr>
          </a:p>
          <a:p>
            <a:pPr lvl="1">
              <a:lnSpc>
                <a:spcPct val="80000"/>
              </a:lnSpc>
            </a:pPr>
            <a:endParaRPr lang="en-US" altLang="en-US" sz="2800" u="sng" dirty="0" smtClean="0">
              <a:solidFill>
                <a:prstClr val="white"/>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119180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Completing the FAFSA</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516835" y="1576428"/>
            <a:ext cx="11221278" cy="3970318"/>
          </a:xfrm>
          <a:prstGeom prst="rect">
            <a:avLst/>
          </a:prstGeom>
        </p:spPr>
        <p:txBody>
          <a:bodyPr wrap="square" numCol="1">
            <a:spAutoFit/>
          </a:bodyPr>
          <a:lstStyle/>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Why file electronically?</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Speeds processing </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Prevents costly errors (built-in edits)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Skips unnecessary questions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Optional (but recommended): Use IRS data retrieval tool to import tax data directly from IRS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Faster correction processing</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Detailed instructions &amp; help</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Renewal FAFSA</a:t>
            </a:r>
          </a:p>
        </p:txBody>
      </p:sp>
    </p:spTree>
    <p:extLst>
      <p:ext uri="{BB962C8B-B14F-4D97-AF65-F5344CB8AC3E}">
        <p14:creationId xmlns:p14="http://schemas.microsoft.com/office/powerpoint/2010/main" val="3076393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549349" y="467135"/>
            <a:ext cx="6838120" cy="1446550"/>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Completing the FAFSA - Frequent FAFSA errors</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6708916" y="2191752"/>
            <a:ext cx="5426763" cy="3970318"/>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Wrong Social Security #s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Divorced/remarried parental information </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Untaxed income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U.S. income taxes paid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Household size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Number in household/number in college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Assets/investments net worth</a:t>
            </a:r>
          </a:p>
        </p:txBody>
      </p:sp>
    </p:spTree>
    <p:extLst>
      <p:ext uri="{BB962C8B-B14F-4D97-AF65-F5344CB8AC3E}">
        <p14:creationId xmlns:p14="http://schemas.microsoft.com/office/powerpoint/2010/main" val="3754280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516217" y="506892"/>
            <a:ext cx="6599580" cy="769441"/>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Completing the FAFSA</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6506154" y="1276333"/>
            <a:ext cx="5426763" cy="3970318"/>
          </a:xfrm>
          <a:prstGeom prst="rect">
            <a:avLst/>
          </a:prstGeom>
        </p:spPr>
        <p:txBody>
          <a:bodyPr wrap="square">
            <a:spAutoFit/>
          </a:bodyPr>
          <a:lstStyle/>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Use accurate DOB, SSN, legal name from Social Security Card</a:t>
            </a:r>
          </a:p>
          <a:p>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Eligibility:</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Must be degree-seeking</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Must be making “SAP”</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Pell eligibility - 12 semesters max</a:t>
            </a:r>
          </a:p>
        </p:txBody>
      </p:sp>
    </p:spTree>
    <p:extLst>
      <p:ext uri="{BB962C8B-B14F-4D97-AF65-F5344CB8AC3E}">
        <p14:creationId xmlns:p14="http://schemas.microsoft.com/office/powerpoint/2010/main" val="4635704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1446550"/>
          </a:xfrm>
          <a:prstGeom prst="rect">
            <a:avLst/>
          </a:prstGeom>
          <a:noFill/>
        </p:spPr>
        <p:txBody>
          <a:bodyPr wrap="square" rtlCol="0">
            <a:spAutoFit/>
          </a:bodyPr>
          <a:lstStyle/>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Completing the FAFSA – Dependency Questions</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265042" y="2046738"/>
            <a:ext cx="11357115" cy="4832092"/>
          </a:xfrm>
          <a:prstGeom prst="rect">
            <a:avLst/>
          </a:prstGeom>
        </p:spPr>
        <p:txBody>
          <a:bodyPr wrap="square">
            <a:spAutoFit/>
          </a:bodyPr>
          <a:lstStyle/>
          <a:p>
            <a:pPr>
              <a:defRPr/>
            </a:pPr>
            <a:r>
              <a:rPr lang="en-US" sz="2400" b="1" dirty="0">
                <a:solidFill>
                  <a:schemeClr val="bg1"/>
                </a:solidFill>
                <a:latin typeface="Arial" panose="020B0604020202020204" pitchFamily="34" charset="0"/>
                <a:cs typeface="Arial" panose="020B0604020202020204" pitchFamily="34" charset="0"/>
              </a:rPr>
              <a:t>Criteria to be independent </a:t>
            </a:r>
            <a:r>
              <a:rPr lang="en-US" sz="2400" i="1" dirty="0">
                <a:solidFill>
                  <a:schemeClr val="bg1"/>
                </a:solidFill>
                <a:latin typeface="Arial" panose="020B0604020202020204" pitchFamily="34" charset="0"/>
                <a:cs typeface="Arial" panose="020B0604020202020204" pitchFamily="34" charset="0"/>
              </a:rPr>
              <a:t>(parent info not </a:t>
            </a:r>
            <a:r>
              <a:rPr lang="en-US" sz="2400" i="1" dirty="0" smtClean="0">
                <a:solidFill>
                  <a:schemeClr val="bg1"/>
                </a:solidFill>
                <a:latin typeface="Arial" panose="020B0604020202020204" pitchFamily="34" charset="0"/>
                <a:cs typeface="Arial" panose="020B0604020202020204" pitchFamily="34" charset="0"/>
              </a:rPr>
              <a:t>required</a:t>
            </a:r>
            <a:r>
              <a:rPr lang="en-US" sz="2400" i="1" dirty="0">
                <a:solidFill>
                  <a:schemeClr val="bg1"/>
                </a:solidFill>
                <a:latin typeface="Arial" panose="020B0604020202020204" pitchFamily="34" charset="0"/>
                <a:cs typeface="Arial" panose="020B0604020202020204" pitchFamily="34" charset="0"/>
              </a:rPr>
              <a:t>):</a:t>
            </a:r>
          </a:p>
          <a:p>
            <a:pPr>
              <a:buFont typeface="Arial" panose="020B0604020202020204" pitchFamily="34" charset="0"/>
              <a:buChar char="•"/>
              <a:defRPr/>
            </a:pPr>
            <a:endParaRPr lang="en-US" sz="2400" b="1" dirty="0">
              <a:solidFill>
                <a:schemeClr val="bg1"/>
              </a:solidFill>
              <a:latin typeface="Arial" panose="020B0604020202020204" pitchFamily="34" charset="0"/>
              <a:cs typeface="Arial" panose="020B0604020202020204" pitchFamily="34" charset="0"/>
            </a:endParaRPr>
          </a:p>
          <a:p>
            <a:pPr lvl="1">
              <a:buFont typeface="Arial" panose="020B0604020202020204" pitchFamily="34" charset="0"/>
              <a:buChar char="•"/>
              <a:defRPr/>
            </a:pPr>
            <a:r>
              <a:rPr lang="en-US" sz="2400" dirty="0">
                <a:solidFill>
                  <a:schemeClr val="bg1"/>
                </a:solidFill>
                <a:latin typeface="Arial" panose="020B0604020202020204" pitchFamily="34" charset="0"/>
                <a:cs typeface="Arial" panose="020B0604020202020204" pitchFamily="34" charset="0"/>
              </a:rPr>
              <a:t>Born </a:t>
            </a:r>
            <a:r>
              <a:rPr lang="en-US" sz="2400" b="1" u="sng" dirty="0">
                <a:solidFill>
                  <a:schemeClr val="bg1"/>
                </a:solidFill>
                <a:latin typeface="Arial" panose="020B0604020202020204" pitchFamily="34" charset="0"/>
                <a:cs typeface="Arial" panose="020B0604020202020204" pitchFamily="34" charset="0"/>
              </a:rPr>
              <a:t>before</a:t>
            </a:r>
            <a:r>
              <a:rPr lang="en-US" sz="2400" dirty="0">
                <a:solidFill>
                  <a:schemeClr val="bg1"/>
                </a:solidFill>
                <a:latin typeface="Arial" panose="020B0604020202020204" pitchFamily="34" charset="0"/>
                <a:cs typeface="Arial" panose="020B0604020202020204" pitchFamily="34" charset="0"/>
              </a:rPr>
              <a:t> Jan. 1, 1993 (born in </a:t>
            </a:r>
            <a:r>
              <a:rPr lang="en-US" sz="2400" dirty="0" smtClean="0">
                <a:solidFill>
                  <a:schemeClr val="bg1"/>
                </a:solidFill>
                <a:latin typeface="Arial" panose="020B0604020202020204" pitchFamily="34" charset="0"/>
                <a:cs typeface="Arial" panose="020B0604020202020204" pitchFamily="34" charset="0"/>
              </a:rPr>
              <a:t>1992 or before)</a:t>
            </a:r>
            <a:endParaRPr lang="en-US" sz="2400" dirty="0">
              <a:solidFill>
                <a:schemeClr val="bg1"/>
              </a:solidFill>
              <a:latin typeface="Arial" panose="020B0604020202020204" pitchFamily="34" charset="0"/>
              <a:cs typeface="Arial" panose="020B0604020202020204" pitchFamily="34" charset="0"/>
            </a:endParaRPr>
          </a:p>
          <a:p>
            <a:pPr lvl="1">
              <a:buFont typeface="Arial" panose="020B0604020202020204" pitchFamily="34" charset="0"/>
              <a:buChar char="•"/>
              <a:defRPr/>
            </a:pPr>
            <a:r>
              <a:rPr lang="en-US" sz="2400" dirty="0">
                <a:solidFill>
                  <a:schemeClr val="bg1"/>
                </a:solidFill>
                <a:latin typeface="Arial" panose="020B0604020202020204" pitchFamily="34" charset="0"/>
                <a:cs typeface="Arial" panose="020B0604020202020204" pitchFamily="34" charset="0"/>
              </a:rPr>
              <a:t>Working on a graduate degree </a:t>
            </a:r>
            <a:r>
              <a:rPr lang="en-US" sz="2400" i="1" dirty="0">
                <a:solidFill>
                  <a:schemeClr val="bg1"/>
                </a:solidFill>
                <a:latin typeface="Arial" panose="020B0604020202020204" pitchFamily="34" charset="0"/>
                <a:cs typeface="Arial" panose="020B0604020202020204" pitchFamily="34" charset="0"/>
              </a:rPr>
              <a:t>(Completed </a:t>
            </a:r>
            <a:r>
              <a:rPr lang="en-US" sz="2400" i="1" dirty="0" smtClean="0">
                <a:solidFill>
                  <a:schemeClr val="bg1"/>
                </a:solidFill>
                <a:latin typeface="Arial" panose="020B0604020202020204" pitchFamily="34" charset="0"/>
                <a:cs typeface="Arial" panose="020B0604020202020204" pitchFamily="34" charset="0"/>
              </a:rPr>
              <a:t>Bachelors </a:t>
            </a:r>
            <a:r>
              <a:rPr lang="en-US" sz="2400" i="1" dirty="0">
                <a:solidFill>
                  <a:schemeClr val="bg1"/>
                </a:solidFill>
                <a:latin typeface="Arial" panose="020B0604020202020204" pitchFamily="34" charset="0"/>
                <a:cs typeface="Arial" panose="020B0604020202020204" pitchFamily="34" charset="0"/>
              </a:rPr>
              <a:t>Degree)</a:t>
            </a:r>
          </a:p>
          <a:p>
            <a:pPr lvl="1">
              <a:buFont typeface="Arial" panose="020B0604020202020204" pitchFamily="34" charset="0"/>
              <a:buChar char="•"/>
              <a:defRPr/>
            </a:pPr>
            <a:r>
              <a:rPr lang="en-US" sz="2400" dirty="0" smtClean="0">
                <a:solidFill>
                  <a:schemeClr val="bg1"/>
                </a:solidFill>
                <a:latin typeface="Arial" panose="020B0604020202020204" pitchFamily="34" charset="0"/>
                <a:cs typeface="Arial" panose="020B0604020202020204" pitchFamily="34" charset="0"/>
              </a:rPr>
              <a:t>Married,  Veteran, </a:t>
            </a:r>
            <a:r>
              <a:rPr lang="en-US" sz="2400" dirty="0" smtClean="0">
                <a:solidFill>
                  <a:schemeClr val="bg1"/>
                </a:solidFill>
                <a:latin typeface="Arial" panose="020B0604020202020204" pitchFamily="34" charset="0"/>
                <a:cs typeface="Arial" panose="020B0604020202020204" pitchFamily="34" charset="0"/>
              </a:rPr>
              <a:t>Active Duty, or </a:t>
            </a:r>
            <a:r>
              <a:rPr lang="en-US" sz="2400" dirty="0" smtClean="0">
                <a:solidFill>
                  <a:schemeClr val="bg1"/>
                </a:solidFill>
                <a:latin typeface="Arial" panose="020B0604020202020204" pitchFamily="34" charset="0"/>
                <a:cs typeface="Arial" panose="020B0604020202020204" pitchFamily="34" charset="0"/>
              </a:rPr>
              <a:t>have </a:t>
            </a:r>
            <a:r>
              <a:rPr lang="en-US" sz="2400" dirty="0">
                <a:solidFill>
                  <a:schemeClr val="bg1"/>
                </a:solidFill>
                <a:latin typeface="Arial" panose="020B0604020202020204" pitchFamily="34" charset="0"/>
                <a:cs typeface="Arial" panose="020B0604020202020204" pitchFamily="34" charset="0"/>
              </a:rPr>
              <a:t>dependents that you support more than 50</a:t>
            </a:r>
            <a:r>
              <a:rPr lang="en-US" sz="2400" dirty="0" smtClean="0">
                <a:solidFill>
                  <a:schemeClr val="bg1"/>
                </a:solidFill>
                <a:latin typeface="Arial" panose="020B0604020202020204" pitchFamily="34" charset="0"/>
                <a:cs typeface="Arial" panose="020B0604020202020204" pitchFamily="34" charset="0"/>
              </a:rPr>
              <a:t>%</a:t>
            </a:r>
          </a:p>
          <a:p>
            <a:pPr lvl="1">
              <a:buFont typeface="Arial" panose="020B0604020202020204" pitchFamily="34" charset="0"/>
              <a:buChar char="•"/>
              <a:defRPr/>
            </a:pPr>
            <a:r>
              <a:rPr lang="en-US" sz="2400" dirty="0" smtClean="0">
                <a:solidFill>
                  <a:schemeClr val="bg1"/>
                </a:solidFill>
                <a:latin typeface="Arial" panose="020B0604020202020204" pitchFamily="34" charset="0"/>
                <a:cs typeface="Arial" panose="020B0604020202020204" pitchFamily="34" charset="0"/>
              </a:rPr>
              <a:t>Since turning age 13, </a:t>
            </a:r>
            <a:r>
              <a:rPr lang="en-US" sz="2400" dirty="0" smtClean="0">
                <a:solidFill>
                  <a:schemeClr val="bg1"/>
                </a:solidFill>
                <a:latin typeface="Arial" panose="020B0604020202020204" pitchFamily="34" charset="0"/>
                <a:cs typeface="Arial" panose="020B0604020202020204" pitchFamily="34" charset="0"/>
              </a:rPr>
              <a:t>was</a:t>
            </a:r>
            <a:r>
              <a:rPr lang="en-US" sz="2400" dirty="0" smtClean="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an orphan, </a:t>
            </a:r>
            <a:r>
              <a:rPr lang="en-US" sz="2400" dirty="0" smtClean="0">
                <a:solidFill>
                  <a:schemeClr val="bg1"/>
                </a:solidFill>
                <a:latin typeface="Arial" panose="020B0604020202020204" pitchFamily="34" charset="0"/>
                <a:cs typeface="Arial" panose="020B0604020202020204" pitchFamily="34" charset="0"/>
              </a:rPr>
              <a:t>in </a:t>
            </a:r>
            <a:r>
              <a:rPr lang="en-US" sz="2400" dirty="0" smtClean="0">
                <a:solidFill>
                  <a:schemeClr val="bg1"/>
                </a:solidFill>
                <a:latin typeface="Arial" panose="020B0604020202020204" pitchFamily="34" charset="0"/>
                <a:cs typeface="Arial" panose="020B0604020202020204" pitchFamily="34" charset="0"/>
              </a:rPr>
              <a:t>foster care</a:t>
            </a:r>
            <a:r>
              <a:rPr lang="en-US" sz="2400" dirty="0" smtClean="0">
                <a:solidFill>
                  <a:schemeClr val="bg1"/>
                </a:solidFill>
                <a:latin typeface="Arial" panose="020B0604020202020204" pitchFamily="34" charset="0"/>
                <a:cs typeface="Arial" panose="020B0604020202020204" pitchFamily="34" charset="0"/>
              </a:rPr>
              <a:t>, </a:t>
            </a:r>
            <a:r>
              <a:rPr lang="en-US" sz="2400" dirty="0" smtClean="0">
                <a:solidFill>
                  <a:schemeClr val="bg1"/>
                </a:solidFill>
                <a:latin typeface="Arial" panose="020B0604020202020204" pitchFamily="34" charset="0"/>
                <a:cs typeface="Arial" panose="020B0604020202020204" pitchFamily="34" charset="0"/>
              </a:rPr>
              <a:t>a dependent </a:t>
            </a:r>
            <a:r>
              <a:rPr lang="en-US" sz="2400" dirty="0" smtClean="0">
                <a:solidFill>
                  <a:schemeClr val="bg1"/>
                </a:solidFill>
                <a:latin typeface="Arial" panose="020B0604020202020204" pitchFamily="34" charset="0"/>
                <a:cs typeface="Arial" panose="020B0604020202020204" pitchFamily="34" charset="0"/>
              </a:rPr>
              <a:t>or </a:t>
            </a:r>
            <a:r>
              <a:rPr lang="en-US" sz="2400" dirty="0" smtClean="0">
                <a:solidFill>
                  <a:schemeClr val="bg1"/>
                </a:solidFill>
                <a:latin typeface="Arial" panose="020B0604020202020204" pitchFamily="34" charset="0"/>
                <a:cs typeface="Arial" panose="020B0604020202020204" pitchFamily="34" charset="0"/>
              </a:rPr>
              <a:t>ward of the court</a:t>
            </a:r>
          </a:p>
          <a:p>
            <a:pPr lvl="1">
              <a:buFont typeface="Arial" panose="020B0604020202020204" pitchFamily="34" charset="0"/>
              <a:buChar char="•"/>
              <a:defRPr/>
            </a:pPr>
            <a:r>
              <a:rPr lang="en-US" sz="2400" dirty="0" smtClean="0">
                <a:solidFill>
                  <a:schemeClr val="bg1"/>
                </a:solidFill>
                <a:latin typeface="Arial" panose="020B0604020202020204" pitchFamily="34" charset="0"/>
                <a:cs typeface="Arial" panose="020B0604020202020204" pitchFamily="34" charset="0"/>
              </a:rPr>
              <a:t>Is currently designated by one of several agents/agencies as </a:t>
            </a:r>
            <a:r>
              <a:rPr lang="en-US" sz="2400" dirty="0" smtClean="0">
                <a:solidFill>
                  <a:schemeClr val="bg1"/>
                </a:solidFill>
                <a:latin typeface="Arial" panose="020B0604020202020204" pitchFamily="34" charset="0"/>
                <a:cs typeface="Arial" panose="020B0604020202020204" pitchFamily="34" charset="0"/>
              </a:rPr>
              <a:t>an </a:t>
            </a:r>
            <a:r>
              <a:rPr lang="en-US" sz="2400" dirty="0" smtClean="0">
                <a:solidFill>
                  <a:schemeClr val="bg1"/>
                </a:solidFill>
                <a:latin typeface="Arial" panose="020B0604020202020204" pitchFamily="34" charset="0"/>
                <a:cs typeface="Arial" panose="020B0604020202020204" pitchFamily="34" charset="0"/>
              </a:rPr>
              <a:t>unaccompanied youth who was </a:t>
            </a:r>
            <a:r>
              <a:rPr lang="en-US" sz="2400" dirty="0" smtClean="0">
                <a:solidFill>
                  <a:schemeClr val="bg1"/>
                </a:solidFill>
                <a:latin typeface="Arial" panose="020B0604020202020204" pitchFamily="34" charset="0"/>
                <a:cs typeface="Arial" panose="020B0604020202020204" pitchFamily="34" charset="0"/>
              </a:rPr>
              <a:t>homeless or self-supporting and </a:t>
            </a:r>
            <a:r>
              <a:rPr lang="en-US" sz="2400" dirty="0" smtClean="0">
                <a:solidFill>
                  <a:schemeClr val="bg1"/>
                </a:solidFill>
                <a:latin typeface="Arial" panose="020B0604020202020204" pitchFamily="34" charset="0"/>
                <a:cs typeface="Arial" panose="020B0604020202020204" pitchFamily="34" charset="0"/>
              </a:rPr>
              <a:t>at risk of being homeless</a:t>
            </a:r>
          </a:p>
          <a:p>
            <a:pPr lvl="1">
              <a:buFont typeface="Arial" panose="020B0604020202020204" pitchFamily="34" charset="0"/>
              <a:buChar char="•"/>
              <a:defRPr/>
            </a:pPr>
            <a:r>
              <a:rPr lang="en-US" sz="2400" dirty="0" smtClean="0">
                <a:solidFill>
                  <a:schemeClr val="bg1"/>
                </a:solidFill>
                <a:latin typeface="Arial" panose="020B0604020202020204" pitchFamily="34" charset="0"/>
                <a:cs typeface="Arial" panose="020B0604020202020204" pitchFamily="34" charset="0"/>
              </a:rPr>
              <a:t>Was or is an </a:t>
            </a:r>
            <a:r>
              <a:rPr lang="en-US" sz="2400" dirty="0" smtClean="0">
                <a:solidFill>
                  <a:schemeClr val="bg1"/>
                </a:solidFill>
                <a:latin typeface="Arial" panose="020B0604020202020204" pitchFamily="34" charset="0"/>
                <a:cs typeface="Arial" panose="020B0604020202020204" pitchFamily="34" charset="0"/>
              </a:rPr>
              <a:t>emancipated </a:t>
            </a:r>
            <a:r>
              <a:rPr lang="en-US" sz="2400" dirty="0" smtClean="0">
                <a:solidFill>
                  <a:schemeClr val="bg1"/>
                </a:solidFill>
                <a:latin typeface="Arial" panose="020B0604020202020204" pitchFamily="34" charset="0"/>
                <a:cs typeface="Arial" panose="020B0604020202020204" pitchFamily="34" charset="0"/>
              </a:rPr>
              <a:t>minor or in legal guardianship</a:t>
            </a:r>
            <a:endParaRPr lang="en-US" sz="2400" dirty="0" smtClean="0">
              <a:solidFill>
                <a:schemeClr val="bg1"/>
              </a:solidFill>
              <a:latin typeface="Arial" panose="020B0604020202020204" pitchFamily="34" charset="0"/>
              <a:cs typeface="Arial" panose="020B0604020202020204" pitchFamily="34" charset="0"/>
            </a:endParaRPr>
          </a:p>
          <a:p>
            <a:pPr lvl="1">
              <a:buFont typeface="Arial" panose="020B0604020202020204" pitchFamily="34" charset="0"/>
              <a:buChar char="•"/>
              <a:defRPr/>
            </a:pPr>
            <a:endParaRPr lang="en-US" sz="20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773343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065106" y="447257"/>
            <a:ext cx="4969565" cy="2123658"/>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Student Dependency Questions</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274320" y="2887682"/>
            <a:ext cx="11390811" cy="3323987"/>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If all “No” responses – student is dependent</a:t>
            </a:r>
          </a:p>
          <a:p>
            <a:pPr marL="914400" lvl="1" indent="-457200">
              <a:lnSpc>
                <a:spcPct val="150000"/>
              </a:lnSpc>
              <a:buFont typeface="Courier New" panose="02070309020205020404" pitchFamily="49" charset="0"/>
              <a:buChar char="o"/>
            </a:pP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Provide </a:t>
            </a:r>
            <a:r>
              <a:rPr lang="en-US" sz="2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parental information on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FAFSA</a:t>
            </a: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If even one “Yes” response – student is independent</a:t>
            </a:r>
          </a:p>
          <a:p>
            <a:pPr marL="914400" lvl="1" indent="-457200">
              <a:lnSpc>
                <a:spcPct val="150000"/>
              </a:lnSpc>
              <a:buFont typeface="Courier New" panose="02070309020205020404" pitchFamily="49" charset="0"/>
              <a:buChar char="o"/>
            </a:pPr>
            <a:r>
              <a:rPr lang="en-US" sz="2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Do not provide parental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information</a:t>
            </a: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Special circumstances affecting dependency can be considered </a:t>
            </a:r>
          </a:p>
        </p:txBody>
      </p:sp>
    </p:spTree>
    <p:extLst>
      <p:ext uri="{BB962C8B-B14F-4D97-AF65-F5344CB8AC3E}">
        <p14:creationId xmlns:p14="http://schemas.microsoft.com/office/powerpoint/2010/main" val="7809729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7540291" y="217332"/>
            <a:ext cx="4890049" cy="1446550"/>
          </a:xfrm>
          <a:prstGeom prst="rect">
            <a:avLst/>
          </a:prstGeom>
          <a:noFill/>
        </p:spPr>
        <p:txBody>
          <a:bodyPr wrap="square" rtlCol="0">
            <a:spAutoFit/>
          </a:bodyPr>
          <a:lstStyle/>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Special</a:t>
            </a:r>
          </a:p>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Circumstances	</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7119258" y="1663882"/>
            <a:ext cx="5216434" cy="5262979"/>
          </a:xfrm>
          <a:prstGeom prst="rect">
            <a:avLst/>
          </a:prstGeom>
        </p:spPr>
        <p:txBody>
          <a:bodyPr wrap="square">
            <a:spAutoFit/>
          </a:bodyPr>
          <a:lstStyle/>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Exceptions for dependency:</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Abandonment</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Abuse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Neglect</a:t>
            </a:r>
          </a:p>
          <a:p>
            <a:pPr marL="457200" indent="-4572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Student </a:t>
            </a:r>
            <a:r>
              <a:rPr lang="en-US" sz="2800" dirty="0">
                <a:solidFill>
                  <a:schemeClr val="bg1"/>
                </a:solidFill>
                <a:latin typeface="Arial" panose="020B0604020202020204" pitchFamily="34" charset="0"/>
                <a:cs typeface="Arial" panose="020B0604020202020204" pitchFamily="34" charset="0"/>
              </a:rPr>
              <a:t>answers “no” to all dependency </a:t>
            </a:r>
            <a:r>
              <a:rPr lang="en-US" sz="2800" dirty="0" smtClean="0">
                <a:solidFill>
                  <a:schemeClr val="bg1"/>
                </a:solidFill>
                <a:latin typeface="Arial" panose="020B0604020202020204" pitchFamily="34" charset="0"/>
                <a:cs typeface="Arial" panose="020B0604020202020204" pitchFamily="34" charset="0"/>
              </a:rPr>
              <a:t>questions on FAFSA</a:t>
            </a:r>
            <a:endParaRPr lang="en-US" sz="2800" dirty="0">
              <a:solidFill>
                <a:schemeClr val="bg1"/>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Marks  “I will not provide parental </a:t>
            </a:r>
            <a:r>
              <a:rPr lang="en-US" sz="2800" dirty="0" smtClean="0">
                <a:solidFill>
                  <a:schemeClr val="bg1"/>
                </a:solidFill>
                <a:latin typeface="Arial" panose="020B0604020202020204" pitchFamily="34" charset="0"/>
                <a:cs typeface="Arial" panose="020B0604020202020204" pitchFamily="34" charset="0"/>
              </a:rPr>
              <a:t>data”</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Contact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the financial aid office for assistance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Document</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22153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87626" y="447257"/>
            <a:ext cx="7533861" cy="769441"/>
          </a:xfrm>
          <a:prstGeom prst="rect">
            <a:avLst/>
          </a:prstGeom>
          <a:noFill/>
        </p:spPr>
        <p:txBody>
          <a:bodyPr wrap="square" rtlCol="0">
            <a:spAutoFit/>
          </a:bodyPr>
          <a:lstStyle/>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Completing the FAFSA</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258414" y="1730253"/>
            <a:ext cx="6778487" cy="3970318"/>
          </a:xfrm>
          <a:prstGeom prst="rect">
            <a:avLst/>
          </a:prstGeom>
        </p:spPr>
        <p:txBody>
          <a:bodyPr wrap="square">
            <a:spAutoFit/>
          </a:bodyPr>
          <a:lstStyle/>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Both the parent(s) and student report:</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Taxable income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Untaxed income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Asset Info</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Household Info</a:t>
            </a:r>
          </a:p>
          <a:p>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Parent information:  PURPLE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Student information:  ORANGE</a:t>
            </a:r>
          </a:p>
          <a:p>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2308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Completing the FAFSA</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437323" y="1308075"/>
            <a:ext cx="11221278" cy="4832092"/>
          </a:xfrm>
          <a:prstGeom prst="rect">
            <a:avLst/>
          </a:prstGeom>
        </p:spPr>
        <p:txBody>
          <a:bodyPr wrap="square" numCol="1">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Report taxed income using 2015 Federal tax return and W-2s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If taxes aren’t completed, use 2014 tax return as guideline to estimate along with final pay-stubs, W-2s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Report Untaxed income – child support, untaxed IRA distributions, payments to tax-deferred pensions, Worker’s Comp, contributions to Health  Savings Accounts (HSAs)</a:t>
            </a:r>
          </a:p>
          <a:p>
            <a:pPr marL="457200" indent="-457200">
              <a:buFont typeface="Arial" panose="020B0604020202020204" pitchFamily="34" charset="0"/>
              <a:buChar char="•"/>
            </a:pP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For needy families – more important to meet priority dates than to wait for completed tax returns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Don’t miss out on priority aid - use estimates &amp; update once taxes are filed</a:t>
            </a:r>
          </a:p>
        </p:txBody>
      </p:sp>
    </p:spTree>
    <p:extLst>
      <p:ext uri="{BB962C8B-B14F-4D97-AF65-F5344CB8AC3E}">
        <p14:creationId xmlns:p14="http://schemas.microsoft.com/office/powerpoint/2010/main" val="31485768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959625" y="284254"/>
            <a:ext cx="6579699"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Topics to be discussed:</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4909919" y="1115251"/>
            <a:ext cx="7282081" cy="5693866"/>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What is financial aid?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Where does it come from?  How do I get it?  Am I eligible?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What is the FAFSA?</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Important Dates and Deadlines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Completing the FAFSA – helpful hints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The Financial Aid Process</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COA, EFC, Need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Types of aid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New this year</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Special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circumstances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Other Forms, Resources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Paying The Bill</a:t>
            </a:r>
          </a:p>
        </p:txBody>
      </p:sp>
    </p:spTree>
    <p:extLst>
      <p:ext uri="{BB962C8B-B14F-4D97-AF65-F5344CB8AC3E}">
        <p14:creationId xmlns:p14="http://schemas.microsoft.com/office/powerpoint/2010/main" val="28099830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42508" y="134949"/>
            <a:ext cx="6348445" cy="769441"/>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Completing the FAFSA </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3" name="TextBox 2"/>
          <p:cNvSpPr txBox="1"/>
          <p:nvPr/>
        </p:nvSpPr>
        <p:spPr>
          <a:xfrm>
            <a:off x="0" y="904390"/>
            <a:ext cx="7715574" cy="5693866"/>
          </a:xfrm>
          <a:prstGeom prst="rect">
            <a:avLst/>
          </a:prstGeom>
          <a:noFill/>
        </p:spPr>
        <p:txBody>
          <a:bodyPr wrap="none" rtlCol="0">
            <a:spAutoFit/>
          </a:bodyPr>
          <a:lstStyle/>
          <a:p>
            <a:r>
              <a:rPr lang="en-US" sz="2800" dirty="0" smtClean="0">
                <a:solidFill>
                  <a:prstClr val="white"/>
                </a:solidFill>
                <a:latin typeface="Arial" panose="020B0604020202020204" pitchFamily="34" charset="0"/>
                <a:cs typeface="Arial" panose="020B0604020202020204" pitchFamily="34" charset="0"/>
              </a:rPr>
              <a:t>IRS Data Retrieval System</a:t>
            </a:r>
          </a:p>
          <a:p>
            <a:pPr>
              <a:buFont typeface="Arial" panose="020B0604020202020204" pitchFamily="34" charset="0"/>
              <a:buChar char="•"/>
            </a:pPr>
            <a:r>
              <a:rPr lang="en-US" altLang="en-US" sz="2800" dirty="0">
                <a:solidFill>
                  <a:prstClr val="white"/>
                </a:solidFill>
                <a:latin typeface="Arial" panose="020B0604020202020204" pitchFamily="34" charset="0"/>
                <a:cs typeface="Arial" panose="020B0604020202020204" pitchFamily="34" charset="0"/>
              </a:rPr>
              <a:t>Retrieves federal tax data </a:t>
            </a:r>
            <a:r>
              <a:rPr lang="en-US" altLang="en-US" sz="2800" dirty="0" smtClean="0">
                <a:solidFill>
                  <a:prstClr val="white"/>
                </a:solidFill>
                <a:latin typeface="Arial" panose="020B0604020202020204" pitchFamily="34" charset="0"/>
                <a:cs typeface="Arial" panose="020B0604020202020204" pitchFamily="34" charset="0"/>
              </a:rPr>
              <a:t>from IRS</a:t>
            </a:r>
          </a:p>
          <a:p>
            <a:pPr>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Loads tax info into FAFSA</a:t>
            </a:r>
          </a:p>
          <a:p>
            <a:r>
              <a:rPr lang="en-US" altLang="en-US" sz="2800" dirty="0">
                <a:solidFill>
                  <a:prstClr val="white"/>
                </a:solidFill>
                <a:latin typeface="Arial" panose="020B0604020202020204" pitchFamily="34" charset="0"/>
                <a:cs typeface="Arial" panose="020B0604020202020204" pitchFamily="34" charset="0"/>
              </a:rPr>
              <a:t> </a:t>
            </a:r>
            <a:r>
              <a:rPr lang="en-US" altLang="en-US" sz="2800" dirty="0" smtClean="0">
                <a:solidFill>
                  <a:prstClr val="white"/>
                </a:solidFill>
                <a:latin typeface="Arial" panose="020B0604020202020204" pitchFamily="34" charset="0"/>
                <a:cs typeface="Arial" panose="020B0604020202020204" pitchFamily="34" charset="0"/>
              </a:rPr>
              <a:t>(Can’t be used </a:t>
            </a:r>
            <a:r>
              <a:rPr lang="en-US" altLang="en-US" sz="2800" dirty="0">
                <a:solidFill>
                  <a:prstClr val="white"/>
                </a:solidFill>
                <a:latin typeface="Arial" panose="020B0604020202020204" pitchFamily="34" charset="0"/>
                <a:cs typeface="Arial" panose="020B0604020202020204" pitchFamily="34" charset="0"/>
              </a:rPr>
              <a:t>when estimating)</a:t>
            </a:r>
          </a:p>
          <a:p>
            <a:pPr>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FAFSA indicates tax </a:t>
            </a:r>
            <a:r>
              <a:rPr lang="en-US" altLang="en-US" sz="2800" dirty="0">
                <a:solidFill>
                  <a:prstClr val="white"/>
                </a:solidFill>
                <a:latin typeface="Arial" panose="020B0604020202020204" pitchFamily="34" charset="0"/>
                <a:cs typeface="Arial" panose="020B0604020202020204" pitchFamily="34" charset="0"/>
              </a:rPr>
              <a:t>info </a:t>
            </a:r>
            <a:r>
              <a:rPr lang="en-US" altLang="en-US" sz="2800" dirty="0" smtClean="0">
                <a:solidFill>
                  <a:prstClr val="white"/>
                </a:solidFill>
                <a:latin typeface="Arial" panose="020B0604020202020204" pitchFamily="34" charset="0"/>
                <a:cs typeface="Arial" panose="020B0604020202020204" pitchFamily="34" charset="0"/>
              </a:rPr>
              <a:t>verified </a:t>
            </a:r>
            <a:r>
              <a:rPr lang="en-US" altLang="en-US" sz="2800" dirty="0">
                <a:solidFill>
                  <a:prstClr val="white"/>
                </a:solidFill>
                <a:latin typeface="Arial" panose="020B0604020202020204" pitchFamily="34" charset="0"/>
                <a:cs typeface="Arial" panose="020B0604020202020204" pitchFamily="34" charset="0"/>
              </a:rPr>
              <a:t>by IRS</a:t>
            </a:r>
          </a:p>
          <a:p>
            <a:pPr>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No further verification needed </a:t>
            </a:r>
          </a:p>
          <a:p>
            <a:pPr>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Voluntary</a:t>
            </a:r>
          </a:p>
          <a:p>
            <a:pPr>
              <a:buFont typeface="Arial" panose="020B0604020202020204" pitchFamily="34" charset="0"/>
              <a:buChar char="•"/>
            </a:pPr>
            <a:r>
              <a:rPr lang="en-US" altLang="ja-JP" sz="2800" dirty="0" smtClean="0">
                <a:solidFill>
                  <a:prstClr val="white"/>
                </a:solidFill>
                <a:latin typeface="Arial" panose="020B0604020202020204" pitchFamily="34" charset="0"/>
                <a:cs typeface="Arial" panose="020B0604020202020204" pitchFamily="34" charset="0"/>
              </a:rPr>
              <a:t> </a:t>
            </a:r>
            <a:r>
              <a:rPr lang="en-US" altLang="ja-JP" sz="2800" dirty="0">
                <a:solidFill>
                  <a:prstClr val="white"/>
                </a:solidFill>
                <a:latin typeface="Arial" panose="020B0604020202020204" pitchFamily="34" charset="0"/>
                <a:cs typeface="Arial" panose="020B0604020202020204" pitchFamily="34" charset="0"/>
              </a:rPr>
              <a:t>A</a:t>
            </a:r>
            <a:r>
              <a:rPr lang="en-US" altLang="en-US" sz="2800" dirty="0" smtClean="0">
                <a:solidFill>
                  <a:prstClr val="white"/>
                </a:solidFill>
                <a:latin typeface="Arial" panose="020B0604020202020204" pitchFamily="34" charset="0"/>
                <a:cs typeface="Arial" panose="020B0604020202020204" pitchFamily="34" charset="0"/>
              </a:rPr>
              <a:t>vailable </a:t>
            </a:r>
            <a:r>
              <a:rPr lang="en-US" altLang="en-US" sz="2800" dirty="0">
                <a:solidFill>
                  <a:prstClr val="white"/>
                </a:solidFill>
                <a:latin typeface="Arial" panose="020B0604020202020204" pitchFamily="34" charset="0"/>
                <a:cs typeface="Arial" panose="020B0604020202020204" pitchFamily="34" charset="0"/>
              </a:rPr>
              <a:t>2 - 3 weeks after </a:t>
            </a:r>
            <a:r>
              <a:rPr lang="en-US" altLang="en-US" sz="2800" dirty="0" smtClean="0">
                <a:solidFill>
                  <a:prstClr val="white"/>
                </a:solidFill>
                <a:latin typeface="Arial" panose="020B0604020202020204" pitchFamily="34" charset="0"/>
                <a:cs typeface="Arial" panose="020B0604020202020204" pitchFamily="34" charset="0"/>
              </a:rPr>
              <a:t>you</a:t>
            </a:r>
          </a:p>
          <a:p>
            <a:r>
              <a:rPr lang="en-US" altLang="en-US" sz="2800" dirty="0">
                <a:solidFill>
                  <a:prstClr val="white"/>
                </a:solidFill>
                <a:latin typeface="Arial" panose="020B0604020202020204" pitchFamily="34" charset="0"/>
                <a:cs typeface="Arial" panose="020B0604020202020204" pitchFamily="34" charset="0"/>
              </a:rPr>
              <a:t> </a:t>
            </a:r>
            <a:r>
              <a:rPr lang="en-US" altLang="en-US" sz="2800" dirty="0" smtClean="0">
                <a:solidFill>
                  <a:prstClr val="white"/>
                </a:solidFill>
                <a:latin typeface="Arial" panose="020B0604020202020204" pitchFamily="34" charset="0"/>
                <a:cs typeface="Arial" panose="020B0604020202020204" pitchFamily="34" charset="0"/>
              </a:rPr>
              <a:t>electronically </a:t>
            </a:r>
            <a:r>
              <a:rPr lang="en-US" altLang="en-US" sz="2800" dirty="0">
                <a:solidFill>
                  <a:prstClr val="white"/>
                </a:solidFill>
                <a:latin typeface="Arial" panose="020B0604020202020204" pitchFamily="34" charset="0"/>
                <a:cs typeface="Arial" panose="020B0604020202020204" pitchFamily="34" charset="0"/>
              </a:rPr>
              <a:t>file taxes</a:t>
            </a:r>
          </a:p>
          <a:p>
            <a:pPr>
              <a:buFont typeface="Arial" panose="020B0604020202020204" pitchFamily="34" charset="0"/>
              <a:buChar char="•"/>
            </a:pPr>
            <a:endParaRPr lang="en-US" altLang="en-US" sz="2800" dirty="0" smtClean="0">
              <a:solidFill>
                <a:prstClr val="white"/>
              </a:solidFill>
              <a:latin typeface="Arial" panose="020B0604020202020204" pitchFamily="34" charset="0"/>
              <a:cs typeface="Arial" panose="020B0604020202020204" pitchFamily="34" charset="0"/>
            </a:endParaRPr>
          </a:p>
          <a:p>
            <a:pPr>
              <a:buFont typeface="Arial" panose="020B0604020202020204" pitchFamily="34" charset="0"/>
              <a:buChar char="•"/>
            </a:pPr>
            <a:endParaRPr lang="en-US" altLang="en-US" sz="2800" dirty="0">
              <a:solidFill>
                <a:prstClr val="white"/>
              </a:solidFill>
              <a:latin typeface="Arial" panose="020B0604020202020204" pitchFamily="34" charset="0"/>
              <a:cs typeface="Arial" panose="020B0604020202020204" pitchFamily="34" charset="0"/>
            </a:endParaRPr>
          </a:p>
          <a:p>
            <a:endParaRPr lang="en-US" altLang="en-US" sz="2800" dirty="0">
              <a:solidFill>
                <a:prstClr val="white"/>
              </a:solidFill>
              <a:latin typeface="Arial" panose="020B0604020202020204" pitchFamily="34" charset="0"/>
              <a:cs typeface="Arial" panose="020B0604020202020204" pitchFamily="34" charset="0"/>
            </a:endParaRPr>
          </a:p>
          <a:p>
            <a:pPr>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Supposed </a:t>
            </a:r>
            <a:r>
              <a:rPr lang="en-US" altLang="en-US" sz="2800" dirty="0">
                <a:solidFill>
                  <a:prstClr val="white"/>
                </a:solidFill>
                <a:latin typeface="Arial" panose="020B0604020202020204" pitchFamily="34" charset="0"/>
                <a:cs typeface="Arial" panose="020B0604020202020204" pitchFamily="34" charset="0"/>
              </a:rPr>
              <a:t>to be available 1</a:t>
            </a:r>
            <a:r>
              <a:rPr lang="en-US" altLang="en-US" sz="2800" baseline="30000" dirty="0">
                <a:solidFill>
                  <a:prstClr val="white"/>
                </a:solidFill>
                <a:latin typeface="Arial" panose="020B0604020202020204" pitchFamily="34" charset="0"/>
                <a:cs typeface="Arial" panose="020B0604020202020204" pitchFamily="34" charset="0"/>
              </a:rPr>
              <a:t>st</a:t>
            </a:r>
            <a:r>
              <a:rPr lang="en-US" altLang="en-US" sz="2800" dirty="0">
                <a:solidFill>
                  <a:prstClr val="white"/>
                </a:solidFill>
                <a:latin typeface="Arial" panose="020B0604020202020204" pitchFamily="34" charset="0"/>
                <a:cs typeface="Arial" panose="020B0604020202020204" pitchFamily="34" charset="0"/>
              </a:rPr>
              <a:t> week of </a:t>
            </a:r>
            <a:r>
              <a:rPr lang="en-US" altLang="en-US" sz="2800" dirty="0" smtClean="0">
                <a:solidFill>
                  <a:prstClr val="white"/>
                </a:solidFill>
                <a:latin typeface="Arial" panose="020B0604020202020204" pitchFamily="34" charset="0"/>
                <a:cs typeface="Arial" panose="020B0604020202020204" pitchFamily="34" charset="0"/>
              </a:rPr>
              <a:t>February</a:t>
            </a:r>
            <a:endParaRPr lang="en-US" altLang="en-US" sz="28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4449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0"/>
            <a:ext cx="7533861" cy="1446550"/>
          </a:xfrm>
          <a:prstGeom prst="rect">
            <a:avLst/>
          </a:prstGeom>
          <a:noFill/>
        </p:spPr>
        <p:txBody>
          <a:bodyPr wrap="square" rtlCol="0">
            <a:spAutoFit/>
          </a:bodyPr>
          <a:lstStyle/>
          <a:p>
            <a:r>
              <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Whose information is reported on the </a:t>
            </a: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FAFSA</a:t>
            </a:r>
            <a:r>
              <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t>
            </a:r>
          </a:p>
        </p:txBody>
      </p:sp>
      <p:sp>
        <p:nvSpPr>
          <p:cNvPr id="3" name="Rectangle 2"/>
          <p:cNvSpPr/>
          <p:nvPr/>
        </p:nvSpPr>
        <p:spPr>
          <a:xfrm>
            <a:off x="0" y="1446550"/>
            <a:ext cx="6281530" cy="4401205"/>
          </a:xfrm>
          <a:prstGeom prst="rect">
            <a:avLst/>
          </a:prstGeom>
        </p:spPr>
        <p:txBody>
          <a:bodyPr wrap="square">
            <a:spAutoFit/>
          </a:bodyPr>
          <a:lstStyle/>
          <a:p>
            <a:r>
              <a:rPr lang="en-US" sz="2800" dirty="0" smtClean="0">
                <a:solidFill>
                  <a:prstClr val="white"/>
                </a:solidFill>
              </a:rPr>
              <a:t>Divorced/Separated/Remarried Parents:</a:t>
            </a:r>
          </a:p>
          <a:p>
            <a:r>
              <a:rPr lang="en-US" sz="2800" dirty="0" smtClean="0">
                <a:solidFill>
                  <a:prstClr val="white"/>
                </a:solidFill>
              </a:rPr>
              <a:t>1.  Who </a:t>
            </a:r>
            <a:r>
              <a:rPr lang="en-US" sz="2800" dirty="0">
                <a:solidFill>
                  <a:prstClr val="white"/>
                </a:solidFill>
              </a:rPr>
              <a:t>did the student live with most in  </a:t>
            </a:r>
            <a:r>
              <a:rPr lang="en-US" sz="2800" dirty="0" smtClean="0">
                <a:solidFill>
                  <a:prstClr val="white"/>
                </a:solidFill>
              </a:rPr>
              <a:t>  </a:t>
            </a:r>
            <a:endParaRPr lang="en-US" sz="2800" dirty="0">
              <a:solidFill>
                <a:prstClr val="white"/>
              </a:solidFill>
            </a:endParaRPr>
          </a:p>
          <a:p>
            <a:r>
              <a:rPr lang="en-US" sz="2800" dirty="0" smtClean="0">
                <a:solidFill>
                  <a:prstClr val="white"/>
                </a:solidFill>
              </a:rPr>
              <a:t>      the </a:t>
            </a:r>
            <a:r>
              <a:rPr lang="en-US" sz="2800" dirty="0">
                <a:solidFill>
                  <a:prstClr val="white"/>
                </a:solidFill>
              </a:rPr>
              <a:t>last 12 months?</a:t>
            </a:r>
          </a:p>
          <a:p>
            <a:pPr marL="514350" indent="-514350">
              <a:buFontTx/>
              <a:buAutoNum type="arabicPeriod" startAt="2"/>
            </a:pPr>
            <a:r>
              <a:rPr lang="en-US" sz="2800" dirty="0">
                <a:solidFill>
                  <a:prstClr val="white"/>
                </a:solidFill>
              </a:rPr>
              <a:t>If #1 </a:t>
            </a:r>
            <a:r>
              <a:rPr lang="en-US" sz="2800" dirty="0" smtClean="0">
                <a:solidFill>
                  <a:prstClr val="white"/>
                </a:solidFill>
              </a:rPr>
              <a:t>isn’t </a:t>
            </a:r>
            <a:r>
              <a:rPr lang="en-US" sz="2800" dirty="0">
                <a:solidFill>
                  <a:prstClr val="white"/>
                </a:solidFill>
              </a:rPr>
              <a:t>clear, who provided the </a:t>
            </a:r>
            <a:r>
              <a:rPr lang="en-US" sz="2800" dirty="0" smtClean="0">
                <a:solidFill>
                  <a:prstClr val="white"/>
                </a:solidFill>
              </a:rPr>
              <a:t>most </a:t>
            </a:r>
            <a:r>
              <a:rPr lang="en-US" sz="2800" dirty="0">
                <a:solidFill>
                  <a:prstClr val="white"/>
                </a:solidFill>
              </a:rPr>
              <a:t>financial support in last 12 months?</a:t>
            </a:r>
          </a:p>
          <a:p>
            <a:pPr marL="514350" indent="-514350">
              <a:buFontTx/>
              <a:buAutoNum type="arabicPeriod" startAt="2"/>
            </a:pPr>
            <a:r>
              <a:rPr lang="en-US" sz="2800" dirty="0">
                <a:solidFill>
                  <a:prstClr val="white"/>
                </a:solidFill>
              </a:rPr>
              <a:t>If neither #1 nor #2 is clear, choose the parent who most recently provided support.</a:t>
            </a:r>
          </a:p>
          <a:p>
            <a:pPr marL="514350" indent="-514350">
              <a:buFontTx/>
              <a:buAutoNum type="arabicPeriod" startAt="2"/>
            </a:pPr>
            <a:r>
              <a:rPr lang="en-US" sz="2800" dirty="0">
                <a:solidFill>
                  <a:prstClr val="white"/>
                </a:solidFill>
              </a:rPr>
              <a:t>Stepparent’s info is always </a:t>
            </a:r>
            <a:r>
              <a:rPr lang="en-US" sz="2800" dirty="0" smtClean="0">
                <a:solidFill>
                  <a:prstClr val="white"/>
                </a:solidFill>
              </a:rPr>
              <a:t>included.</a:t>
            </a:r>
          </a:p>
        </p:txBody>
      </p:sp>
      <p:sp>
        <p:nvSpPr>
          <p:cNvPr id="5" name="TextBox 4"/>
          <p:cNvSpPr txBox="1"/>
          <p:nvPr/>
        </p:nvSpPr>
        <p:spPr>
          <a:xfrm>
            <a:off x="715617" y="5993961"/>
            <a:ext cx="10423494" cy="1231106"/>
          </a:xfrm>
          <a:prstGeom prst="rect">
            <a:avLst/>
          </a:prstGeom>
          <a:noFill/>
        </p:spPr>
        <p:txBody>
          <a:bodyPr wrap="none" rtlCol="0">
            <a:spAutoFit/>
          </a:bodyPr>
          <a:lstStyle/>
          <a:p>
            <a:r>
              <a:rPr lang="en-US" sz="2800" dirty="0" smtClean="0">
                <a:solidFill>
                  <a:prstClr val="white"/>
                </a:solidFill>
                <a:latin typeface="Arial" panose="020B0604020202020204" pitchFamily="34" charset="0"/>
                <a:cs typeface="Arial" panose="020B0604020202020204" pitchFamily="34" charset="0"/>
              </a:rPr>
              <a:t>Note: Both </a:t>
            </a:r>
            <a:r>
              <a:rPr lang="en-US" sz="2800" dirty="0">
                <a:solidFill>
                  <a:prstClr val="white"/>
                </a:solidFill>
                <a:latin typeface="Arial" panose="020B0604020202020204" pitchFamily="34" charset="0"/>
                <a:cs typeface="Arial" panose="020B0604020202020204" pitchFamily="34" charset="0"/>
              </a:rPr>
              <a:t>legal </a:t>
            </a:r>
            <a:r>
              <a:rPr lang="en-US" sz="2800" dirty="0" smtClean="0">
                <a:solidFill>
                  <a:prstClr val="white"/>
                </a:solidFill>
                <a:latin typeface="Arial" panose="020B0604020202020204" pitchFamily="34" charset="0"/>
                <a:cs typeface="Arial" panose="020B0604020202020204" pitchFamily="34" charset="0"/>
              </a:rPr>
              <a:t>parents’ (biological </a:t>
            </a:r>
            <a:r>
              <a:rPr lang="en-US" sz="2800" dirty="0">
                <a:solidFill>
                  <a:prstClr val="white"/>
                </a:solidFill>
                <a:latin typeface="Arial" panose="020B0604020202020204" pitchFamily="34" charset="0"/>
                <a:cs typeface="Arial" panose="020B0604020202020204" pitchFamily="34" charset="0"/>
              </a:rPr>
              <a:t>or adopted) incomes </a:t>
            </a:r>
            <a:endParaRPr lang="en-US" sz="2800" dirty="0" smtClean="0">
              <a:solidFill>
                <a:prstClr val="white"/>
              </a:solidFill>
              <a:latin typeface="Arial" panose="020B0604020202020204" pitchFamily="34" charset="0"/>
              <a:cs typeface="Arial" panose="020B0604020202020204" pitchFamily="34" charset="0"/>
            </a:endParaRPr>
          </a:p>
          <a:p>
            <a:r>
              <a:rPr lang="en-US" sz="2800" dirty="0" smtClean="0">
                <a:solidFill>
                  <a:prstClr val="white"/>
                </a:solidFill>
                <a:latin typeface="Arial" panose="020B0604020202020204" pitchFamily="34" charset="0"/>
                <a:cs typeface="Arial" panose="020B0604020202020204" pitchFamily="34" charset="0"/>
              </a:rPr>
              <a:t>are </a:t>
            </a:r>
            <a:r>
              <a:rPr lang="en-US" sz="2800" dirty="0">
                <a:solidFill>
                  <a:prstClr val="white"/>
                </a:solidFill>
                <a:latin typeface="Arial" panose="020B0604020202020204" pitchFamily="34" charset="0"/>
                <a:cs typeface="Arial" panose="020B0604020202020204" pitchFamily="34" charset="0"/>
              </a:rPr>
              <a:t>used if living together, regardless of marital status or gender.</a:t>
            </a:r>
          </a:p>
          <a:p>
            <a:endParaRPr lang="en-US" dirty="0">
              <a:solidFill>
                <a:prstClr val="black"/>
              </a:solidFill>
            </a:endParaRPr>
          </a:p>
        </p:txBody>
      </p:sp>
      <p:sp>
        <p:nvSpPr>
          <p:cNvPr id="2" name="TextBox 1"/>
          <p:cNvSpPr txBox="1"/>
          <p:nvPr/>
        </p:nvSpPr>
        <p:spPr>
          <a:xfrm>
            <a:off x="9430792" y="923330"/>
            <a:ext cx="2504212" cy="523220"/>
          </a:xfrm>
          <a:prstGeom prst="rect">
            <a:avLst/>
          </a:prstGeom>
          <a:noFill/>
        </p:spPr>
        <p:txBody>
          <a:bodyPr wrap="none" rtlCol="0">
            <a:spAutoFit/>
          </a:bodyPr>
          <a:lstStyle/>
          <a:p>
            <a:r>
              <a:rPr lang="en-US" sz="2800" dirty="0" smtClean="0">
                <a:solidFill>
                  <a:prstClr val="white"/>
                </a:solidFill>
                <a:latin typeface="Arial" panose="020B0604020202020204" pitchFamily="34" charset="0"/>
                <a:cs typeface="Arial" panose="020B0604020202020204" pitchFamily="34" charset="0"/>
              </a:rPr>
              <a:t>Confused yet?</a:t>
            </a:r>
            <a:endParaRPr lang="en-US" sz="28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7555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306695" y="0"/>
            <a:ext cx="11885305" cy="769441"/>
          </a:xfrm>
          <a:prstGeom prst="rect">
            <a:avLst/>
          </a:prstGeom>
          <a:noFill/>
        </p:spPr>
        <p:txBody>
          <a:bodyPr wrap="square" rtlCol="0">
            <a:spAutoFit/>
          </a:bodyPr>
          <a:lstStyle/>
          <a:p>
            <a:r>
              <a:rPr lang="en-US" sz="44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Completing the FAFSA – Reporting Assets</a:t>
            </a:r>
            <a:endParaRPr lang="en-US" sz="44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endParaRPr>
          </a:p>
        </p:txBody>
      </p:sp>
      <p:sp>
        <p:nvSpPr>
          <p:cNvPr id="2" name="TextBox 1"/>
          <p:cNvSpPr txBox="1"/>
          <p:nvPr/>
        </p:nvSpPr>
        <p:spPr>
          <a:xfrm>
            <a:off x="0" y="1160366"/>
            <a:ext cx="5237071" cy="4142673"/>
          </a:xfrm>
          <a:prstGeom prst="rect">
            <a:avLst/>
          </a:prstGeom>
          <a:noFill/>
        </p:spPr>
        <p:txBody>
          <a:bodyPr wrap="square" rtlCol="0">
            <a:spAutoFit/>
          </a:bodyPr>
          <a:lstStyle/>
          <a:p>
            <a:pPr marL="0" lvl="1" fontAlgn="base">
              <a:lnSpc>
                <a:spcPct val="80000"/>
              </a:lnSpc>
              <a:spcBef>
                <a:spcPct val="20000"/>
              </a:spcBef>
              <a:spcAft>
                <a:spcPct val="0"/>
              </a:spcAft>
            </a:pPr>
            <a:r>
              <a:rPr lang="en-US" altLang="en-US" sz="2800" dirty="0" smtClean="0">
                <a:solidFill>
                  <a:prstClr val="white"/>
                </a:solidFill>
                <a:latin typeface="Arial" panose="020B0604020202020204" pitchFamily="34" charset="0"/>
                <a:ea typeface="MS PGothic" panose="020B0600070205080204" pitchFamily="34" charset="-128"/>
                <a:cs typeface="Arial" panose="020B0604020202020204" pitchFamily="34" charset="0"/>
              </a:rPr>
              <a:t>Report net worth only:</a:t>
            </a:r>
          </a:p>
          <a:p>
            <a:pPr lvl="1" indent="-457200" fontAlgn="base">
              <a:lnSpc>
                <a:spcPct val="80000"/>
              </a:lnSpc>
              <a:spcBef>
                <a:spcPct val="20000"/>
              </a:spcBef>
              <a:spcAft>
                <a:spcPct val="0"/>
              </a:spcAft>
              <a:buFont typeface="Arial" panose="020B0604020202020204" pitchFamily="34" charset="0"/>
              <a:buChar char="•"/>
            </a:pPr>
            <a:r>
              <a:rPr lang="en-US" altLang="en-US" sz="2800" dirty="0">
                <a:solidFill>
                  <a:prstClr val="white"/>
                </a:solidFill>
                <a:latin typeface="Arial" panose="020B0604020202020204" pitchFamily="34" charset="0"/>
                <a:ea typeface="MS PGothic" panose="020B0600070205080204" pitchFamily="34" charset="-128"/>
                <a:cs typeface="Arial" panose="020B0604020202020204" pitchFamily="34" charset="0"/>
              </a:rPr>
              <a:t>S</a:t>
            </a:r>
            <a:r>
              <a:rPr lang="en-US" altLang="en-US" sz="2800" dirty="0" smtClean="0">
                <a:solidFill>
                  <a:prstClr val="white"/>
                </a:solidFill>
                <a:latin typeface="Arial" panose="020B0604020202020204" pitchFamily="34" charset="0"/>
                <a:ea typeface="MS PGothic" panose="020B0600070205080204" pitchFamily="34" charset="-128"/>
                <a:cs typeface="Arial" panose="020B0604020202020204" pitchFamily="34" charset="0"/>
              </a:rPr>
              <a:t>tocks</a:t>
            </a:r>
            <a:r>
              <a:rPr lang="en-US" altLang="en-US" sz="2800" dirty="0">
                <a:solidFill>
                  <a:prstClr val="white"/>
                </a:solidFill>
                <a:latin typeface="Arial" panose="020B0604020202020204" pitchFamily="34" charset="0"/>
                <a:ea typeface="MS PGothic" panose="020B0600070205080204" pitchFamily="34" charset="-128"/>
                <a:cs typeface="Arial" panose="020B0604020202020204" pitchFamily="34" charset="0"/>
              </a:rPr>
              <a:t>, bonds, money markets, rental property, second home, </a:t>
            </a:r>
            <a:r>
              <a:rPr lang="en-US" altLang="en-US" sz="2800" dirty="0" smtClean="0">
                <a:solidFill>
                  <a:prstClr val="white"/>
                </a:solidFill>
                <a:latin typeface="Arial" panose="020B0604020202020204" pitchFamily="34" charset="0"/>
                <a:ea typeface="MS PGothic" panose="020B0600070205080204" pitchFamily="34" charset="-128"/>
                <a:cs typeface="Arial" panose="020B0604020202020204" pitchFamily="34" charset="0"/>
              </a:rPr>
              <a:t>etc.</a:t>
            </a:r>
          </a:p>
          <a:p>
            <a:pPr lvl="1" indent="-457200" fontAlgn="base">
              <a:lnSpc>
                <a:spcPct val="80000"/>
              </a:lnSpc>
              <a:spcBef>
                <a:spcPct val="20000"/>
              </a:spcBef>
              <a:spcAft>
                <a:spcPct val="0"/>
              </a:spcAft>
              <a:buFont typeface="Arial" panose="020B0604020202020204" pitchFamily="34" charset="0"/>
              <a:buChar char="•"/>
            </a:pPr>
            <a:r>
              <a:rPr lang="en-US" altLang="en-US" sz="2800" dirty="0" smtClean="0">
                <a:solidFill>
                  <a:prstClr val="white"/>
                </a:solidFill>
                <a:latin typeface="Arial" panose="020B0604020202020204" pitchFamily="34" charset="0"/>
                <a:ea typeface="MS PGothic" panose="020B0600070205080204" pitchFamily="34" charset="-128"/>
                <a:cs typeface="Arial" panose="020B0604020202020204" pitchFamily="34" charset="0"/>
              </a:rPr>
              <a:t>Report current balances of  </a:t>
            </a:r>
            <a:r>
              <a:rPr lang="en-US" altLang="en-US" sz="2800" dirty="0">
                <a:solidFill>
                  <a:prstClr val="white"/>
                </a:solidFill>
                <a:latin typeface="Arial" panose="020B0604020202020204" pitchFamily="34" charset="0"/>
                <a:ea typeface="MS PGothic" panose="020B0600070205080204" pitchFamily="34" charset="-128"/>
                <a:cs typeface="Arial" panose="020B0604020202020204" pitchFamily="34" charset="0"/>
              </a:rPr>
              <a:t>cash, savings, checking (as of the day you complete the FAFSA – </a:t>
            </a:r>
            <a:r>
              <a:rPr lang="ja-JP" altLang="en-US" sz="2800" dirty="0" smtClean="0">
                <a:solidFill>
                  <a:prstClr val="white"/>
                </a:solidFill>
                <a:latin typeface="Arial" panose="020B0604020202020204" pitchFamily="34" charset="0"/>
                <a:cs typeface="Arial" panose="020B0604020202020204" pitchFamily="34" charset="0"/>
              </a:rPr>
              <a:t>“</a:t>
            </a:r>
            <a:r>
              <a:rPr lang="en-US" altLang="ja-JP" sz="2800" dirty="0" smtClean="0">
                <a:solidFill>
                  <a:prstClr val="white"/>
                </a:solidFill>
                <a:latin typeface="Arial" panose="020B0604020202020204" pitchFamily="34" charset="0"/>
                <a:cs typeface="Arial" panose="020B0604020202020204" pitchFamily="34" charset="0"/>
              </a:rPr>
              <a:t>a snapshot in time</a:t>
            </a:r>
            <a:r>
              <a:rPr lang="ja-JP" altLang="en-US" sz="2800" dirty="0" smtClean="0">
                <a:solidFill>
                  <a:prstClr val="white"/>
                </a:solidFill>
                <a:latin typeface="Arial" panose="020B0604020202020204" pitchFamily="34" charset="0"/>
                <a:cs typeface="Arial" panose="020B0604020202020204" pitchFamily="34" charset="0"/>
              </a:rPr>
              <a:t>”</a:t>
            </a:r>
            <a:r>
              <a:rPr lang="en-US" altLang="ja-JP" sz="2800" dirty="0" smtClean="0">
                <a:solidFill>
                  <a:prstClr val="white"/>
                </a:solidFill>
                <a:latin typeface="Arial" panose="020B0604020202020204" pitchFamily="34" charset="0"/>
                <a:cs typeface="Arial" panose="020B0604020202020204" pitchFamily="34" charset="0"/>
              </a:rPr>
              <a:t>).</a:t>
            </a:r>
          </a:p>
          <a:p>
            <a:pPr lvl="1" indent="-457200" fontAlgn="base">
              <a:lnSpc>
                <a:spcPct val="80000"/>
              </a:lnSpc>
              <a:spcBef>
                <a:spcPct val="20000"/>
              </a:spcBef>
              <a:spcAft>
                <a:spcPct val="0"/>
              </a:spcAft>
              <a:buFont typeface="Arial" panose="020B0604020202020204" pitchFamily="34" charset="0"/>
              <a:buChar char="•"/>
            </a:pPr>
            <a:r>
              <a:rPr lang="en-US" altLang="ja-JP" sz="2800" dirty="0" smtClean="0">
                <a:solidFill>
                  <a:prstClr val="white"/>
                </a:solidFill>
                <a:latin typeface="Arial" panose="020B0604020202020204" pitchFamily="34" charset="0"/>
                <a:cs typeface="Arial" panose="020B0604020202020204" pitchFamily="34" charset="0"/>
              </a:rPr>
              <a:t>May not be asked for this information</a:t>
            </a:r>
            <a:endParaRPr lang="en-US" altLang="en-US" sz="2800" b="1" dirty="0" smtClean="0">
              <a:solidFill>
                <a:prstClr val="white"/>
              </a:solidFill>
              <a:latin typeface="Arial" panose="020B0604020202020204" pitchFamily="34" charset="0"/>
              <a:ea typeface="MS PGothic" panose="020B0600070205080204" pitchFamily="34" charset="-128"/>
              <a:cs typeface="Arial" panose="020B0604020202020204" pitchFamily="34" charset="0"/>
            </a:endParaRPr>
          </a:p>
        </p:txBody>
      </p:sp>
      <p:sp>
        <p:nvSpPr>
          <p:cNvPr id="3" name="TextBox 2"/>
          <p:cNvSpPr txBox="1"/>
          <p:nvPr/>
        </p:nvSpPr>
        <p:spPr>
          <a:xfrm>
            <a:off x="406557" y="5303039"/>
            <a:ext cx="5693798" cy="1384995"/>
          </a:xfrm>
          <a:prstGeom prst="rect">
            <a:avLst/>
          </a:prstGeom>
          <a:noFill/>
        </p:spPr>
        <p:txBody>
          <a:bodyPr wrap="square" rtlCol="0">
            <a:spAutoFit/>
          </a:bodyPr>
          <a:lstStyle/>
          <a:p>
            <a:r>
              <a:rPr lang="en-US" sz="2800" dirty="0" smtClean="0">
                <a:solidFill>
                  <a:schemeClr val="bg1"/>
                </a:solidFill>
                <a:latin typeface="Arial" panose="020B0604020202020204" pitchFamily="34" charset="0"/>
                <a:cs typeface="Arial" panose="020B0604020202020204" pitchFamily="34" charset="0"/>
              </a:rPr>
              <a:t>ASSET = something you own</a:t>
            </a:r>
          </a:p>
          <a:p>
            <a:r>
              <a:rPr lang="en-US" sz="2800" dirty="0">
                <a:solidFill>
                  <a:schemeClr val="bg1"/>
                </a:solidFill>
                <a:latin typeface="Arial" panose="020B0604020202020204" pitchFamily="34" charset="0"/>
                <a:cs typeface="Arial" panose="020B0604020202020204" pitchFamily="34" charset="0"/>
              </a:rPr>
              <a:t>t</a:t>
            </a:r>
            <a:r>
              <a:rPr lang="en-US" sz="2800" dirty="0" smtClean="0">
                <a:solidFill>
                  <a:schemeClr val="bg1"/>
                </a:solidFill>
                <a:latin typeface="Arial" panose="020B0604020202020204" pitchFamily="34" charset="0"/>
                <a:cs typeface="Arial" panose="020B0604020202020204" pitchFamily="34" charset="0"/>
              </a:rPr>
              <a:t>hat has value</a:t>
            </a:r>
          </a:p>
          <a:p>
            <a:r>
              <a:rPr lang="en-US" sz="2800" dirty="0" smtClean="0">
                <a:solidFill>
                  <a:schemeClr val="bg1"/>
                </a:solidFill>
                <a:latin typeface="Arial" panose="020B0604020202020204" pitchFamily="34" charset="0"/>
                <a:cs typeface="Arial" panose="020B0604020202020204" pitchFamily="34" charset="0"/>
              </a:rPr>
              <a:t>NET WORTH = </a:t>
            </a:r>
            <a:r>
              <a:rPr lang="en-US" sz="2800" dirty="0">
                <a:solidFill>
                  <a:schemeClr val="bg1"/>
                </a:solidFill>
                <a:latin typeface="Arial" panose="020B0604020202020204" pitchFamily="34" charset="0"/>
                <a:cs typeface="Arial" panose="020B0604020202020204" pitchFamily="34" charset="0"/>
              </a:rPr>
              <a:t>Value minus Debt </a:t>
            </a:r>
          </a:p>
        </p:txBody>
      </p:sp>
    </p:spTree>
    <p:extLst>
      <p:ext uri="{BB962C8B-B14F-4D97-AF65-F5344CB8AC3E}">
        <p14:creationId xmlns:p14="http://schemas.microsoft.com/office/powerpoint/2010/main" val="7314670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0"/>
            <a:ext cx="12192000" cy="769441"/>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Completing the FAFSA – Don’t Report</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7214790" y="986130"/>
            <a:ext cx="5161628" cy="3108543"/>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Personal property or personal debt (cars, credit cards, etc.)</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Balance in retirement accounts – IRAs, 401ks, Pensions, etc.</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V</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alue of life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nsurance          </a:t>
            </a:r>
          </a:p>
        </p:txBody>
      </p:sp>
    </p:spTree>
    <p:extLst>
      <p:ext uri="{BB962C8B-B14F-4D97-AF65-F5344CB8AC3E}">
        <p14:creationId xmlns:p14="http://schemas.microsoft.com/office/powerpoint/2010/main" val="3237330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0"/>
            <a:ext cx="11892055" cy="769441"/>
          </a:xfrm>
          <a:prstGeom prst="rect">
            <a:avLst/>
          </a:prstGeom>
          <a:noFill/>
        </p:spPr>
        <p:txBody>
          <a:bodyPr wrap="square" rtlCol="0">
            <a:spAutoFit/>
          </a:bodyPr>
          <a:lstStyle/>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Completing the FAFSA – Do NOT Report: </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TextBox 1"/>
          <p:cNvSpPr txBox="1"/>
          <p:nvPr/>
        </p:nvSpPr>
        <p:spPr>
          <a:xfrm>
            <a:off x="0" y="992272"/>
            <a:ext cx="6024406" cy="4832092"/>
          </a:xfrm>
          <a:prstGeom prst="rect">
            <a:avLst/>
          </a:prstGeom>
          <a:noFill/>
        </p:spPr>
        <p:txBody>
          <a:bodyPr wrap="none" rtlCol="0">
            <a:spAutoFit/>
          </a:bodyPr>
          <a:lstStyle/>
          <a:p>
            <a:r>
              <a:rPr lang="en-US" sz="2800" dirty="0" smtClean="0">
                <a:solidFill>
                  <a:prstClr val="white"/>
                </a:solidFill>
                <a:latin typeface="Arial" panose="020B0604020202020204" pitchFamily="34" charset="0"/>
                <a:cs typeface="Arial" panose="020B0604020202020204" pitchFamily="34" charset="0"/>
              </a:rPr>
              <a:t>Do NOT report these assets:</a:t>
            </a:r>
          </a:p>
          <a:p>
            <a:pPr marL="457200" indent="-457200">
              <a:buFont typeface="Arial" panose="020B0604020202020204" pitchFamily="34" charset="0"/>
              <a:buChar char="•"/>
            </a:pPr>
            <a:r>
              <a:rPr lang="en-US" sz="2800" dirty="0" smtClean="0">
                <a:solidFill>
                  <a:prstClr val="white"/>
                </a:solidFill>
                <a:latin typeface="Arial" panose="020B0604020202020204" pitchFamily="34" charset="0"/>
                <a:cs typeface="Arial" panose="020B0604020202020204" pitchFamily="34" charset="0"/>
              </a:rPr>
              <a:t>Family home you live in</a:t>
            </a:r>
          </a:p>
          <a:p>
            <a:pPr marL="457200" indent="-457200">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F</a:t>
            </a:r>
            <a:r>
              <a:rPr lang="en-US" sz="2800" dirty="0" smtClean="0">
                <a:solidFill>
                  <a:prstClr val="white"/>
                </a:solidFill>
                <a:latin typeface="Arial" panose="020B0604020202020204" pitchFamily="34" charset="0"/>
                <a:cs typeface="Arial" panose="020B0604020202020204" pitchFamily="34" charset="0"/>
              </a:rPr>
              <a:t>amily farm you live on, own and</a:t>
            </a:r>
          </a:p>
          <a:p>
            <a:r>
              <a:rPr lang="en-US" sz="2800" dirty="0">
                <a:solidFill>
                  <a:prstClr val="white"/>
                </a:solidFill>
                <a:latin typeface="Arial" panose="020B0604020202020204" pitchFamily="34" charset="0"/>
                <a:cs typeface="Arial" panose="020B0604020202020204" pitchFamily="34" charset="0"/>
              </a:rPr>
              <a:t> </a:t>
            </a:r>
            <a:r>
              <a:rPr lang="en-US" sz="2800" dirty="0" smtClean="0">
                <a:solidFill>
                  <a:prstClr val="white"/>
                </a:solidFill>
                <a:latin typeface="Arial" panose="020B0604020202020204" pitchFamily="34" charset="0"/>
                <a:cs typeface="Arial" panose="020B0604020202020204" pitchFamily="34" charset="0"/>
              </a:rPr>
              <a:t>    operate</a:t>
            </a:r>
          </a:p>
          <a:p>
            <a:pPr marL="457200" indent="-457200">
              <a:buFont typeface="Arial" panose="020B0604020202020204" pitchFamily="34" charset="0"/>
              <a:buChar char="•"/>
            </a:pPr>
            <a:r>
              <a:rPr lang="en-US" sz="2800" dirty="0" smtClean="0">
                <a:solidFill>
                  <a:prstClr val="white"/>
                </a:solidFill>
                <a:latin typeface="Arial" panose="020B0604020202020204" pitchFamily="34" charset="0"/>
                <a:cs typeface="Arial" panose="020B0604020202020204" pitchFamily="34" charset="0"/>
              </a:rPr>
              <a:t>Family Business (if you own/</a:t>
            </a:r>
            <a:endParaRPr lang="en-US" sz="2800" dirty="0">
              <a:solidFill>
                <a:prstClr val="white"/>
              </a:solidFill>
              <a:latin typeface="Arial" panose="020B0604020202020204" pitchFamily="34" charset="0"/>
              <a:cs typeface="Arial" panose="020B0604020202020204" pitchFamily="34" charset="0"/>
            </a:endParaRPr>
          </a:p>
          <a:p>
            <a:r>
              <a:rPr lang="en-US" sz="2800" dirty="0" smtClean="0">
                <a:solidFill>
                  <a:prstClr val="white"/>
                </a:solidFill>
                <a:latin typeface="Arial" panose="020B0604020202020204" pitchFamily="34" charset="0"/>
                <a:cs typeface="Arial" panose="020B0604020202020204" pitchFamily="34" charset="0"/>
              </a:rPr>
              <a:t>     control at</a:t>
            </a:r>
          </a:p>
          <a:p>
            <a:r>
              <a:rPr lang="en-US" sz="2800" dirty="0">
                <a:solidFill>
                  <a:prstClr val="white"/>
                </a:solidFill>
                <a:latin typeface="Arial" panose="020B0604020202020204" pitchFamily="34" charset="0"/>
                <a:cs typeface="Arial" panose="020B0604020202020204" pitchFamily="34" charset="0"/>
              </a:rPr>
              <a:t> </a:t>
            </a:r>
            <a:r>
              <a:rPr lang="en-US" sz="2800" dirty="0" smtClean="0">
                <a:solidFill>
                  <a:prstClr val="white"/>
                </a:solidFill>
                <a:latin typeface="Arial" panose="020B0604020202020204" pitchFamily="34" charset="0"/>
                <a:cs typeface="Arial" panose="020B0604020202020204" pitchFamily="34" charset="0"/>
              </a:rPr>
              <a:t>    least 50%</a:t>
            </a:r>
          </a:p>
          <a:p>
            <a:r>
              <a:rPr lang="en-US" sz="2800" dirty="0">
                <a:solidFill>
                  <a:prstClr val="white"/>
                </a:solidFill>
                <a:latin typeface="Arial" panose="020B0604020202020204" pitchFamily="34" charset="0"/>
                <a:cs typeface="Arial" panose="020B0604020202020204" pitchFamily="34" charset="0"/>
              </a:rPr>
              <a:t> </a:t>
            </a:r>
            <a:r>
              <a:rPr lang="en-US" sz="2800" dirty="0" smtClean="0">
                <a:solidFill>
                  <a:prstClr val="white"/>
                </a:solidFill>
                <a:latin typeface="Arial" panose="020B0604020202020204" pitchFamily="34" charset="0"/>
                <a:cs typeface="Arial" panose="020B0604020202020204" pitchFamily="34" charset="0"/>
              </a:rPr>
              <a:t>    and you</a:t>
            </a:r>
          </a:p>
          <a:p>
            <a:r>
              <a:rPr lang="en-US" sz="2800" dirty="0" smtClean="0">
                <a:solidFill>
                  <a:prstClr val="white"/>
                </a:solidFill>
                <a:latin typeface="Arial" panose="020B0604020202020204" pitchFamily="34" charset="0"/>
                <a:cs typeface="Arial" panose="020B0604020202020204" pitchFamily="34" charset="0"/>
              </a:rPr>
              <a:t>     employ less</a:t>
            </a:r>
          </a:p>
          <a:p>
            <a:r>
              <a:rPr lang="en-US" sz="2800" dirty="0">
                <a:solidFill>
                  <a:prstClr val="white"/>
                </a:solidFill>
                <a:latin typeface="Arial" panose="020B0604020202020204" pitchFamily="34" charset="0"/>
                <a:cs typeface="Arial" panose="020B0604020202020204" pitchFamily="34" charset="0"/>
              </a:rPr>
              <a:t> </a:t>
            </a:r>
            <a:r>
              <a:rPr lang="en-US" sz="2800" dirty="0" smtClean="0">
                <a:solidFill>
                  <a:prstClr val="white"/>
                </a:solidFill>
                <a:latin typeface="Arial" panose="020B0604020202020204" pitchFamily="34" charset="0"/>
                <a:cs typeface="Arial" panose="020B0604020202020204" pitchFamily="34" charset="0"/>
              </a:rPr>
              <a:t>    than 100</a:t>
            </a:r>
          </a:p>
          <a:p>
            <a:r>
              <a:rPr lang="en-US" sz="2800" dirty="0">
                <a:solidFill>
                  <a:prstClr val="white"/>
                </a:solidFill>
                <a:latin typeface="Arial" panose="020B0604020202020204" pitchFamily="34" charset="0"/>
                <a:cs typeface="Arial" panose="020B0604020202020204" pitchFamily="34" charset="0"/>
              </a:rPr>
              <a:t> </a:t>
            </a:r>
            <a:r>
              <a:rPr lang="en-US" sz="2800" dirty="0" smtClean="0">
                <a:solidFill>
                  <a:prstClr val="white"/>
                </a:solidFill>
                <a:latin typeface="Arial" panose="020B0604020202020204" pitchFamily="34" charset="0"/>
                <a:cs typeface="Arial" panose="020B0604020202020204" pitchFamily="34" charset="0"/>
              </a:rPr>
              <a:t>    people</a:t>
            </a:r>
            <a:endParaRPr lang="en-US" sz="28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5486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468756" y="437311"/>
            <a:ext cx="5536094" cy="1446550"/>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Additional Information</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2252870" y="2629150"/>
            <a:ext cx="7818781" cy="4401205"/>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38100" dir="2700000" algn="tl">
                    <a:srgbClr val="000000">
                      <a:alpha val="43137"/>
                    </a:srgbClr>
                  </a:outerShdw>
                </a:effectLst>
                <a:latin typeface="Arial" panose="020B0604020202020204" pitchFamily="34" charset="0"/>
                <a:cs typeface="Arial" panose="020B0604020202020204" pitchFamily="34" charset="0"/>
              </a:rPr>
              <a:t>College and housing information</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38100" dir="2700000" algn="tl">
                    <a:srgbClr val="000000">
                      <a:alpha val="43137"/>
                    </a:srgbClr>
                  </a:outerShdw>
                </a:effectLst>
                <a:latin typeface="Arial" panose="020B0604020202020204" pitchFamily="34" charset="0"/>
                <a:cs typeface="Arial" panose="020B0604020202020204" pitchFamily="34" charset="0"/>
              </a:rPr>
              <a:t>FAFSA preparer information</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38100" dir="2700000" algn="tl">
                    <a:srgbClr val="000000">
                      <a:alpha val="43137"/>
                    </a:srgbClr>
                  </a:outerShdw>
                </a:effectLst>
                <a:latin typeface="Arial" panose="020B0604020202020204" pitchFamily="34" charset="0"/>
                <a:cs typeface="Arial" panose="020B0604020202020204" pitchFamily="34" charset="0"/>
              </a:rPr>
              <a:t>Certification/Statement of Educational Purpose</a:t>
            </a:r>
          </a:p>
          <a:p>
            <a:pPr marL="457200" indent="-457200">
              <a:buFont typeface="Arial" panose="020B0604020202020204" pitchFamily="34" charset="0"/>
              <a:buChar char="•"/>
            </a:pP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38100" dir="2700000" algn="tl">
                  <a:srgbClr val="000000">
                    <a:alpha val="43137"/>
                  </a:srgbClr>
                </a:outerShdw>
              </a:effectLst>
              <a:latin typeface="Arial" panose="020B0604020202020204" pitchFamily="34" charset="0"/>
              <a:cs typeface="Arial" panose="020B0604020202020204" pitchFamily="34" charset="0"/>
            </a:endParaRPr>
          </a:p>
          <a:p>
            <a:r>
              <a:rPr lang="en-US" alt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38100" dir="2700000" algn="tl">
                    <a:srgbClr val="000000">
                      <a:alpha val="43137"/>
                    </a:srgbClr>
                  </a:outerShdw>
                </a:effectLst>
                <a:latin typeface="Arial" panose="020B0604020202020204" pitchFamily="34" charset="0"/>
                <a:cs typeface="Arial" panose="020B0604020202020204" pitchFamily="34" charset="0"/>
              </a:rPr>
              <a:t>Once you sign and submit the FAFSA: </a:t>
            </a:r>
          </a:p>
          <a:p>
            <a:pPr marL="457200" indent="-457200">
              <a:buFont typeface="Arial" panose="020B0604020202020204" pitchFamily="34" charset="0"/>
              <a:buChar char="•"/>
            </a:pPr>
            <a:r>
              <a:rPr lang="en-US" altLang="en-US" sz="2800" dirty="0" smtClean="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If you are a parent </a:t>
            </a:r>
            <a:r>
              <a:rPr lang="en-US" altLang="en-US" sz="28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with more than one student in college – </a:t>
            </a:r>
            <a:r>
              <a:rPr lang="en-US" altLang="en-US" sz="2800" dirty="0" smtClean="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click </a:t>
            </a:r>
            <a:r>
              <a:rPr lang="en-US" altLang="en-US" sz="28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on confirmation page to pre-fill </a:t>
            </a:r>
            <a:r>
              <a:rPr lang="en-US" altLang="en-US" sz="2800" dirty="0" smtClean="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your second student’s </a:t>
            </a:r>
            <a:r>
              <a:rPr lang="en-US" altLang="en-US" sz="2800" dirty="0">
                <a:solidFill>
                  <a:prstClr val="white"/>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FAFSA</a:t>
            </a:r>
          </a:p>
          <a:p>
            <a:pPr marL="457200" indent="-457200">
              <a:buFont typeface="Arial" panose="020B0604020202020204" pitchFamily="34" charset="0"/>
              <a:buChar char="•"/>
            </a:pP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960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543339"/>
            <a:ext cx="11300790" cy="769441"/>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Strategies for maximizing aid eligibility</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3" name="TextBox 2"/>
          <p:cNvSpPr txBox="1"/>
          <p:nvPr/>
        </p:nvSpPr>
        <p:spPr>
          <a:xfrm>
            <a:off x="213360" y="1630680"/>
            <a:ext cx="11811000"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Be honest, ethical and within the law</a:t>
            </a: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Take advantage of  how assets and income of student and parents are assessed - spend student's assets first </a:t>
            </a: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Convert included assets to non-included assets</a:t>
            </a: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Increase # of kids in college – EFC is split</a:t>
            </a: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Reduce income in base year– several ways </a:t>
            </a: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Max out </a:t>
            </a:r>
            <a:r>
              <a:rPr lang="en-US" sz="2800" dirty="0" smtClean="0">
                <a:solidFill>
                  <a:schemeClr val="bg1"/>
                </a:solidFill>
                <a:latin typeface="Arial" panose="020B0604020202020204" pitchFamily="34" charset="0"/>
                <a:cs typeface="Arial" panose="020B0604020202020204" pitchFamily="34" charset="0"/>
              </a:rPr>
              <a:t>retirement </a:t>
            </a:r>
            <a:r>
              <a:rPr lang="en-US" sz="2800" dirty="0">
                <a:solidFill>
                  <a:schemeClr val="bg1"/>
                </a:solidFill>
                <a:latin typeface="Arial" panose="020B0604020202020204" pitchFamily="34" charset="0"/>
                <a:cs typeface="Arial" panose="020B0604020202020204" pitchFamily="34" charset="0"/>
              </a:rPr>
              <a:t>contributions (balances not reported)</a:t>
            </a:r>
          </a:p>
          <a:p>
            <a:pPr marL="457200" indent="-457200">
              <a:buFont typeface="Arial" panose="020B0604020202020204" pitchFamily="34" charset="0"/>
              <a:buChar char="•"/>
            </a:pPr>
            <a:r>
              <a:rPr lang="en-US" sz="2800" dirty="0">
                <a:solidFill>
                  <a:schemeClr val="bg1"/>
                </a:solidFill>
                <a:latin typeface="Arial" panose="020B0604020202020204" pitchFamily="34" charset="0"/>
                <a:cs typeface="Arial" panose="020B0604020202020204" pitchFamily="34" charset="0"/>
              </a:rPr>
              <a:t>For more information, see:  http://www.finaid.org/fafsa/maximize.phtml </a:t>
            </a:r>
          </a:p>
        </p:txBody>
      </p:sp>
    </p:spTree>
    <p:extLst>
      <p:ext uri="{BB962C8B-B14F-4D97-AF65-F5344CB8AC3E}">
        <p14:creationId xmlns:p14="http://schemas.microsoft.com/office/powerpoint/2010/main" val="26884871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0"/>
            <a:ext cx="6671256" cy="769441"/>
          </a:xfrm>
          <a:prstGeom prst="rect">
            <a:avLst/>
          </a:prstGeom>
          <a:noFill/>
        </p:spPr>
        <p:txBody>
          <a:bodyPr wrap="square" rtlCol="0">
            <a:spAutoFit/>
          </a:bodyPr>
          <a:lstStyle/>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FAFSA Processing Times</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5" name="TextBox 4"/>
          <p:cNvSpPr txBox="1"/>
          <p:nvPr/>
        </p:nvSpPr>
        <p:spPr>
          <a:xfrm>
            <a:off x="-228600" y="3155224"/>
            <a:ext cx="11308585" cy="3194721"/>
          </a:xfrm>
          <a:prstGeom prst="rect">
            <a:avLst/>
          </a:prstGeom>
          <a:noFill/>
        </p:spPr>
        <p:txBody>
          <a:bodyPr wrap="square" rtlCol="0">
            <a:spAutoFit/>
          </a:bodyPr>
          <a:lstStyle/>
          <a:p>
            <a:pPr lvl="1">
              <a:lnSpc>
                <a:spcPct val="80000"/>
              </a:lnSpc>
            </a:pPr>
            <a:r>
              <a:rPr lang="en-US" altLang="en-US" sz="2800" dirty="0" smtClean="0">
                <a:solidFill>
                  <a:prstClr val="white"/>
                </a:solidFill>
                <a:latin typeface="Arial" panose="020B0604020202020204" pitchFamily="34" charset="0"/>
                <a:cs typeface="Arial" panose="020B0604020202020204" pitchFamily="34" charset="0"/>
              </a:rPr>
              <a:t>Once the FAFSA is submitted:</a:t>
            </a:r>
          </a:p>
          <a:p>
            <a:pPr lvl="1">
              <a:lnSpc>
                <a:spcPct val="80000"/>
              </a:lnSpc>
            </a:pPr>
            <a:endParaRPr lang="en-US" altLang="en-US" sz="2800" dirty="0" smtClean="0">
              <a:solidFill>
                <a:prstClr val="white"/>
              </a:solidFill>
              <a:latin typeface="Arial" panose="020B0604020202020204" pitchFamily="34" charset="0"/>
              <a:cs typeface="Arial" panose="020B0604020202020204" pitchFamily="34" charset="0"/>
            </a:endParaRPr>
          </a:p>
          <a:p>
            <a:pPr marL="914400" lvl="1" indent="-457200">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Print </a:t>
            </a:r>
            <a:r>
              <a:rPr lang="en-US" altLang="en-US" sz="2800" dirty="0">
                <a:solidFill>
                  <a:prstClr val="white"/>
                </a:solidFill>
                <a:latin typeface="Arial" panose="020B0604020202020204" pitchFamily="34" charset="0"/>
                <a:cs typeface="Arial" panose="020B0604020202020204" pitchFamily="34" charset="0"/>
              </a:rPr>
              <a:t>and keep your confirmation </a:t>
            </a:r>
            <a:r>
              <a:rPr lang="en-US" altLang="en-US" sz="2800" dirty="0" smtClean="0">
                <a:solidFill>
                  <a:prstClr val="white"/>
                </a:solidFill>
                <a:latin typeface="Arial" panose="020B0604020202020204" pitchFamily="34" charset="0"/>
                <a:cs typeface="Arial" panose="020B0604020202020204" pitchFamily="34" charset="0"/>
              </a:rPr>
              <a:t>page</a:t>
            </a:r>
          </a:p>
          <a:p>
            <a:pPr marL="914400" lvl="1" indent="-457200">
              <a:lnSpc>
                <a:spcPct val="80000"/>
              </a:lnSpc>
              <a:buFont typeface="Arial" panose="020B0604020202020204" pitchFamily="34" charset="0"/>
              <a:buChar char="•"/>
            </a:pPr>
            <a:endParaRPr lang="en-US" altLang="en-US" sz="2800" dirty="0">
              <a:solidFill>
                <a:prstClr val="white"/>
              </a:solidFill>
              <a:latin typeface="Arial" panose="020B0604020202020204" pitchFamily="34" charset="0"/>
              <a:cs typeface="Arial" panose="020B0604020202020204" pitchFamily="34" charset="0"/>
            </a:endParaRPr>
          </a:p>
          <a:p>
            <a:pPr lvl="1">
              <a:lnSpc>
                <a:spcPct val="80000"/>
              </a:lnSpc>
            </a:pPr>
            <a:r>
              <a:rPr lang="en-US" altLang="en-US" sz="2800" dirty="0" smtClean="0">
                <a:solidFill>
                  <a:prstClr val="white"/>
                </a:solidFill>
                <a:latin typeface="Arial" panose="020B0604020202020204" pitchFamily="34" charset="0"/>
                <a:cs typeface="Arial" panose="020B0604020202020204" pitchFamily="34" charset="0"/>
              </a:rPr>
              <a:t>Timelines for Schools to receive your SAR:</a:t>
            </a:r>
            <a:endParaRPr lang="en-US" altLang="en-US" sz="2800" dirty="0">
              <a:solidFill>
                <a:prstClr val="white"/>
              </a:solidFill>
              <a:latin typeface="Arial" panose="020B0604020202020204" pitchFamily="34" charset="0"/>
              <a:cs typeface="Arial" panose="020B0604020202020204" pitchFamily="34" charset="0"/>
            </a:endParaRPr>
          </a:p>
          <a:p>
            <a:pPr lvl="1">
              <a:lnSpc>
                <a:spcPct val="80000"/>
              </a:lnSpc>
              <a:buFont typeface="Arial" panose="020B0604020202020204" pitchFamily="34" charset="0"/>
              <a:buChar char="•"/>
            </a:pPr>
            <a:endParaRPr lang="en-US" altLang="en-US" sz="2800" dirty="0" smtClean="0">
              <a:solidFill>
                <a:prstClr val="white"/>
              </a:solidFill>
              <a:latin typeface="Arial" panose="020B0604020202020204" pitchFamily="34" charset="0"/>
              <a:cs typeface="Arial" panose="020B0604020202020204" pitchFamily="34" charset="0"/>
            </a:endParaRPr>
          </a:p>
          <a:p>
            <a:pPr lvl="1">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 1 </a:t>
            </a:r>
            <a:r>
              <a:rPr lang="en-US" altLang="en-US" sz="2800" dirty="0">
                <a:solidFill>
                  <a:prstClr val="white"/>
                </a:solidFill>
                <a:latin typeface="Arial" panose="020B0604020202020204" pitchFamily="34" charset="0"/>
                <a:cs typeface="Arial" panose="020B0604020202020204" pitchFamily="34" charset="0"/>
              </a:rPr>
              <a:t>– 3 days if </a:t>
            </a:r>
            <a:r>
              <a:rPr lang="en-US" altLang="en-US" sz="2800" dirty="0" smtClean="0">
                <a:solidFill>
                  <a:prstClr val="white"/>
                </a:solidFill>
                <a:latin typeface="Arial" panose="020B0604020202020204" pitchFamily="34" charset="0"/>
                <a:cs typeface="Arial" panose="020B0604020202020204" pitchFamily="34" charset="0"/>
              </a:rPr>
              <a:t>FAFSA submitted </a:t>
            </a:r>
            <a:r>
              <a:rPr lang="en-US" altLang="en-US" sz="2800" dirty="0">
                <a:solidFill>
                  <a:prstClr val="white"/>
                </a:solidFill>
                <a:latin typeface="Arial" panose="020B0604020202020204" pitchFamily="34" charset="0"/>
                <a:cs typeface="Arial" panose="020B0604020202020204" pitchFamily="34" charset="0"/>
              </a:rPr>
              <a:t>electronically</a:t>
            </a:r>
          </a:p>
          <a:p>
            <a:pPr lvl="1">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 4 </a:t>
            </a:r>
            <a:r>
              <a:rPr lang="en-US" altLang="en-US" sz="2800" dirty="0">
                <a:solidFill>
                  <a:prstClr val="white"/>
                </a:solidFill>
                <a:latin typeface="Arial" panose="020B0604020202020204" pitchFamily="34" charset="0"/>
                <a:cs typeface="Arial" panose="020B0604020202020204" pitchFamily="34" charset="0"/>
              </a:rPr>
              <a:t>– 6  </a:t>
            </a:r>
            <a:r>
              <a:rPr lang="en-US" altLang="en-US" sz="2800" dirty="0" smtClean="0">
                <a:solidFill>
                  <a:prstClr val="white"/>
                </a:solidFill>
                <a:latin typeface="Arial" panose="020B0604020202020204" pitchFamily="34" charset="0"/>
                <a:cs typeface="Arial" panose="020B0604020202020204" pitchFamily="34" charset="0"/>
              </a:rPr>
              <a:t>weeks++ </a:t>
            </a:r>
            <a:r>
              <a:rPr lang="en-US" altLang="en-US" sz="2800" dirty="0">
                <a:solidFill>
                  <a:prstClr val="white"/>
                </a:solidFill>
                <a:latin typeface="Arial" panose="020B0604020202020204" pitchFamily="34" charset="0"/>
                <a:cs typeface="Arial" panose="020B0604020202020204" pitchFamily="34" charset="0"/>
              </a:rPr>
              <a:t>if paper FAFSA is mailed</a:t>
            </a:r>
          </a:p>
          <a:p>
            <a:pPr lvl="1">
              <a:lnSpc>
                <a:spcPct val="80000"/>
              </a:lnSpc>
              <a:buFont typeface="Arial" panose="020B0604020202020204" pitchFamily="34" charset="0"/>
              <a:buChar char="•"/>
            </a:pPr>
            <a:r>
              <a:rPr lang="en-US" altLang="en-US" sz="2800" dirty="0" smtClean="0">
                <a:solidFill>
                  <a:prstClr val="white"/>
                </a:solidFill>
                <a:latin typeface="Arial" panose="020B0604020202020204" pitchFamily="34" charset="0"/>
                <a:cs typeface="Arial" panose="020B0604020202020204" pitchFamily="34" charset="0"/>
              </a:rPr>
              <a:t> School </a:t>
            </a:r>
            <a:r>
              <a:rPr lang="en-US" altLang="en-US" sz="2800" dirty="0">
                <a:solidFill>
                  <a:prstClr val="white"/>
                </a:solidFill>
                <a:latin typeface="Arial" panose="020B0604020202020204" pitchFamily="34" charset="0"/>
                <a:cs typeface="Arial" panose="020B0604020202020204" pitchFamily="34" charset="0"/>
              </a:rPr>
              <a:t>processing times </a:t>
            </a:r>
            <a:r>
              <a:rPr lang="en-US" altLang="en-US" sz="2800" dirty="0" smtClean="0">
                <a:solidFill>
                  <a:prstClr val="white"/>
                </a:solidFill>
                <a:latin typeface="Arial" panose="020B0604020202020204" pitchFamily="34" charset="0"/>
                <a:cs typeface="Arial" panose="020B0604020202020204" pitchFamily="34" charset="0"/>
              </a:rPr>
              <a:t>vary</a:t>
            </a:r>
          </a:p>
        </p:txBody>
      </p:sp>
    </p:spTree>
    <p:extLst>
      <p:ext uri="{BB962C8B-B14F-4D97-AF65-F5344CB8AC3E}">
        <p14:creationId xmlns:p14="http://schemas.microsoft.com/office/powerpoint/2010/main" val="17911567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13279" y="203417"/>
            <a:ext cx="6311348" cy="1446550"/>
          </a:xfrm>
          <a:prstGeom prst="rect">
            <a:avLst/>
          </a:prstGeom>
          <a:noFill/>
        </p:spPr>
        <p:txBody>
          <a:bodyPr wrap="square" rtlCol="0">
            <a:spAutoFit/>
          </a:bodyPr>
          <a:lstStyle/>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FAFSA Processing Results	</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49425" y="1863953"/>
            <a:ext cx="6839056" cy="4401205"/>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Student receives report of info submitted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Schools you list receive same info</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How you file determines how the form is sent to you – electronic, paper, email provided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You can and should review the information for errors</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orrect errors, update estimated income figures</a:t>
            </a:r>
          </a:p>
        </p:txBody>
      </p:sp>
    </p:spTree>
    <p:extLst>
      <p:ext uri="{BB962C8B-B14F-4D97-AF65-F5344CB8AC3E}">
        <p14:creationId xmlns:p14="http://schemas.microsoft.com/office/powerpoint/2010/main" val="2584563258"/>
      </p:ext>
    </p:ext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543339"/>
            <a:ext cx="11300790" cy="769441"/>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NOW WHAT HAPPENS?</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751966" y="1779799"/>
            <a:ext cx="11221278" cy="4832092"/>
          </a:xfrm>
          <a:prstGeom prst="rect">
            <a:avLst/>
          </a:prstGeom>
        </p:spPr>
        <p:txBody>
          <a:bodyPr wrap="square">
            <a:spAutoFit/>
          </a:bodyPr>
          <a:lstStyle/>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FAFSA has been submitted &amp;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processed; Financial Aid office has your info</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Their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job – verify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accuracy, correct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if necessary, determine need</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Award aid to meet your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expenses</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Award as many students as equitably as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possible</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914400" lvl="1" indent="-457200">
              <a:buFont typeface="Courier New" panose="02070309020205020404" pitchFamily="49" charset="0"/>
              <a:buChar char="o"/>
            </a:pPr>
            <a:r>
              <a:rPr lang="en-US" sz="2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Do not have to be full-time (12+ credits) to receive Federal aid</a:t>
            </a:r>
          </a:p>
          <a:p>
            <a:pPr marL="914400" lvl="1" indent="-457200">
              <a:buFont typeface="Courier New" panose="02070309020205020404" pitchFamily="49" charset="0"/>
              <a:buChar char="o"/>
            </a:pPr>
            <a:r>
              <a:rPr lang="en-US" sz="2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DO have to be at least ½ time (6+ credits) to receive Federal student loans</a:t>
            </a:r>
          </a:p>
          <a:p>
            <a:pPr marL="914400" lvl="1" indent="-457200">
              <a:buFont typeface="Courier New" panose="02070309020205020404" pitchFamily="49" charset="0"/>
              <a:buChar char="o"/>
            </a:pPr>
            <a:r>
              <a:rPr lang="en-US" sz="2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Scholarships may require FT attendance or specific credit load (15+)</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The Financial Aid Process</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01756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447255"/>
            <a:ext cx="5257799" cy="1569660"/>
          </a:xfrm>
          <a:prstGeom prst="rect">
            <a:avLst/>
          </a:prstGeom>
          <a:noFill/>
        </p:spPr>
        <p:txBody>
          <a:bodyPr wrap="square" rtlCol="0">
            <a:spAutoFit/>
          </a:bodyPr>
          <a:lstStyle/>
          <a:p>
            <a:pPr algn="ctr"/>
            <a:r>
              <a:rPr lang="en-US" sz="4800" dirty="0" smtClean="0">
                <a:ln w="9525">
                  <a:solidFill>
                    <a:schemeClr val="bg2">
                      <a:lumMod val="75000"/>
                    </a:schemeClr>
                  </a:solidFill>
                </a:ln>
                <a:solidFill>
                  <a:schemeClr val="bg1"/>
                </a:solidFill>
                <a:effectLst>
                  <a:glow rad="101600">
                    <a:schemeClr val="tx1">
                      <a:lumMod val="85000"/>
                      <a:lumOff val="15000"/>
                      <a:alpha val="60000"/>
                    </a:scheme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What is financial aid?</a:t>
            </a:r>
            <a:endParaRPr lang="en-US" sz="4800" dirty="0">
              <a:ln w="9525">
                <a:solidFill>
                  <a:schemeClr val="bg2">
                    <a:lumMod val="75000"/>
                  </a:schemeClr>
                </a:solidFill>
              </a:ln>
              <a:solidFill>
                <a:schemeClr val="bg1"/>
              </a:solidFill>
              <a:effectLst>
                <a:glow rad="101600">
                  <a:schemeClr val="tx1">
                    <a:lumMod val="85000"/>
                    <a:lumOff val="15000"/>
                    <a:alpha val="60000"/>
                  </a:scheme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304558" y="2025908"/>
            <a:ext cx="4648681" cy="1384995"/>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chemeClr val="bg2">
                      <a:lumMod val="75000"/>
                    </a:schemeClr>
                  </a:solidFill>
                </a:ln>
                <a:solidFill>
                  <a:schemeClr val="bg1"/>
                </a:solidFill>
                <a:effectLst>
                  <a:glow rad="101600">
                    <a:schemeClr val="tx1">
                      <a:lumMod val="85000"/>
                      <a:lumOff val="15000"/>
                      <a:alpha val="60000"/>
                    </a:scheme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Funds to help students and families pay for post-secondary expenses. </a:t>
            </a:r>
          </a:p>
        </p:txBody>
      </p:sp>
      <p:sp>
        <p:nvSpPr>
          <p:cNvPr id="5" name="TextBox 4"/>
          <p:cNvSpPr txBox="1"/>
          <p:nvPr/>
        </p:nvSpPr>
        <p:spPr>
          <a:xfrm>
            <a:off x="8165109" y="447255"/>
            <a:ext cx="3667992" cy="1446550"/>
          </a:xfrm>
          <a:prstGeom prst="rect">
            <a:avLst/>
          </a:prstGeom>
          <a:noFill/>
        </p:spPr>
        <p:txBody>
          <a:bodyPr wrap="none" rtlCol="0">
            <a:spAutoFit/>
          </a:bodyPr>
          <a:lstStyle/>
          <a:p>
            <a:pPr algn="ctr"/>
            <a:r>
              <a:rPr lang="en-US" sz="4400" dirty="0" smtClean="0">
                <a:solidFill>
                  <a:schemeClr val="bg1"/>
                </a:solidFill>
                <a:latin typeface="Arial" panose="020B0604020202020204" pitchFamily="34" charset="0"/>
                <a:cs typeface="Arial" panose="020B0604020202020204" pitchFamily="34" charset="0"/>
              </a:rPr>
              <a:t>Where does it</a:t>
            </a:r>
          </a:p>
          <a:p>
            <a:pPr algn="ctr"/>
            <a:r>
              <a:rPr lang="en-US" sz="4400" dirty="0" smtClean="0">
                <a:solidFill>
                  <a:schemeClr val="bg1"/>
                </a:solidFill>
                <a:latin typeface="Arial" panose="020B0604020202020204" pitchFamily="34" charset="0"/>
                <a:cs typeface="Arial" panose="020B0604020202020204" pitchFamily="34" charset="0"/>
              </a:rPr>
              <a:t>come from?</a:t>
            </a:r>
            <a:endParaRPr lang="en-US" sz="4400"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a:off x="8568134" y="1922894"/>
            <a:ext cx="3623866"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n w="9525">
                  <a:solidFill>
                    <a:schemeClr val="bg2">
                      <a:lumMod val="75000"/>
                    </a:schemeClr>
                  </a:solidFill>
                </a:ln>
                <a:solidFill>
                  <a:schemeClr val="bg1"/>
                </a:solidFill>
                <a:effectLst>
                  <a:glow rad="101600">
                    <a:schemeClr val="tx1">
                      <a:lumMod val="85000"/>
                      <a:lumOff val="15000"/>
                      <a:alpha val="6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t>Many </a:t>
            </a:r>
            <a:r>
              <a:rPr lang="en-US" sz="2800" dirty="0">
                <a:ln w="9525">
                  <a:solidFill>
                    <a:schemeClr val="bg2">
                      <a:lumMod val="75000"/>
                    </a:schemeClr>
                  </a:solidFill>
                </a:ln>
                <a:solidFill>
                  <a:schemeClr val="bg1"/>
                </a:solidFill>
                <a:effectLst>
                  <a:glow rad="101600">
                    <a:schemeClr val="tx1">
                      <a:lumMod val="85000"/>
                      <a:lumOff val="15000"/>
                      <a:alpha val="6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t>sources – federal, state, local, institutional, employers, civic organizations, private </a:t>
            </a:r>
            <a:r>
              <a:rPr lang="en-US" sz="2800" dirty="0" smtClean="0">
                <a:ln w="9525">
                  <a:solidFill>
                    <a:schemeClr val="bg2">
                      <a:lumMod val="75000"/>
                    </a:schemeClr>
                  </a:solidFill>
                </a:ln>
                <a:solidFill>
                  <a:schemeClr val="bg1"/>
                </a:solidFill>
                <a:effectLst>
                  <a:glow rad="101600">
                    <a:schemeClr val="tx1">
                      <a:lumMod val="85000"/>
                      <a:lumOff val="15000"/>
                      <a:alpha val="60000"/>
                    </a:schemeClr>
                  </a:glow>
                  <a:outerShdw blurRad="38100" dist="38100" dir="2700000" algn="tl">
                    <a:srgbClr val="000000">
                      <a:alpha val="43137"/>
                    </a:srgbClr>
                  </a:outerShdw>
                </a:effectLst>
                <a:latin typeface="Arial" panose="020B0604020202020204" pitchFamily="34" charset="0"/>
                <a:cs typeface="Arial" panose="020B0604020202020204" pitchFamily="34" charset="0"/>
              </a:rPr>
              <a:t>donors </a:t>
            </a:r>
            <a:r>
              <a:rPr lang="en-US" sz="2800" dirty="0" smtClean="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etc.</a:t>
            </a:r>
            <a:endParaRPr lang="en-US" sz="2800" dirty="0">
              <a:ln w="9525">
                <a:solidFill>
                  <a:schemeClr val="bg2">
                    <a:lumMod val="75000"/>
                  </a:schemeClr>
                </a:solidFill>
              </a:ln>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684109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31305" y="188170"/>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The Financial Aid Process</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5" name="Text Box 2"/>
          <p:cNvSpPr txBox="1">
            <a:spLocks noChangeArrowheads="1"/>
          </p:cNvSpPr>
          <p:nvPr/>
        </p:nvSpPr>
        <p:spPr bwMode="auto">
          <a:xfrm>
            <a:off x="407248" y="1100865"/>
            <a:ext cx="1724453" cy="1819874"/>
          </a:xfrm>
          <a:prstGeom prst="rect">
            <a:avLst/>
          </a:prstGeom>
          <a:solidFill>
            <a:schemeClr val="accent1">
              <a:lumMod val="50000"/>
            </a:schemeClr>
          </a:solidFill>
          <a:ln w="12700" cap="flat" cmpd="sng" algn="ctr">
            <a:no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vert="horz" wrap="square" lIns="91440" tIns="45720" rIns="91440" bIns="45720" anchor="t" anchorCtr="0">
            <a:no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b="0" i="0" u="none" strike="noStrike" kern="0" cap="none" spc="0" normalizeH="0" baseline="0" noProof="0" dirty="0">
                <a:ln>
                  <a:noFill/>
                </a:ln>
                <a:solidFill>
                  <a:schemeClr val="bg1"/>
                </a:solidFill>
                <a:effectLst/>
                <a:uLnTx/>
                <a:uFillTx/>
                <a:latin typeface="Arial" panose="020B0604020202020204" pitchFamily="34" charset="0"/>
                <a:ea typeface="Calibri" panose="020F0502020204030204" pitchFamily="34" charset="0"/>
                <a:cs typeface="Times New Roman" panose="02020603050405020304" pitchFamily="18" charset="0"/>
              </a:rPr>
              <a:t>FAFSA is completed and submitted </a:t>
            </a:r>
            <a:r>
              <a:rPr kumimoji="0" lang="en-US" b="0" i="0" u="none" strike="noStrike" kern="0" cap="none" spc="0" normalizeH="0" baseline="0" noProof="0" dirty="0" smtClean="0">
                <a:ln>
                  <a:noFill/>
                </a:ln>
                <a:solidFill>
                  <a:schemeClr val="bg1"/>
                </a:solidFill>
                <a:effectLst/>
                <a:uLnTx/>
                <a:uFillTx/>
                <a:latin typeface="Arial" panose="020B0604020202020204" pitchFamily="34" charset="0"/>
                <a:ea typeface="Calibri" panose="020F0502020204030204" pitchFamily="34" charset="0"/>
                <a:cs typeface="Times New Roman" panose="02020603050405020304" pitchFamily="18" charset="0"/>
              </a:rPr>
              <a:t>for processing</a:t>
            </a:r>
            <a:r>
              <a:rPr kumimoji="0" lang="en-US" b="0" i="0" u="none" strike="noStrike" kern="0" cap="none" spc="0" normalizeH="0" noProof="0" dirty="0" smtClean="0">
                <a:ln>
                  <a:noFill/>
                </a:ln>
                <a:solidFill>
                  <a:schemeClr val="bg1"/>
                </a:solidFill>
                <a:effectLst/>
                <a:uLnTx/>
                <a:uFillTx/>
                <a:latin typeface="Arial" panose="020B0604020202020204" pitchFamily="34" charset="0"/>
                <a:ea typeface="Calibri" panose="020F0502020204030204" pitchFamily="34" charset="0"/>
                <a:cs typeface="Times New Roman" panose="02020603050405020304" pitchFamily="18" charset="0"/>
              </a:rPr>
              <a:t> </a:t>
            </a:r>
            <a:r>
              <a:rPr lang="en-US" kern="0" dirty="0" smtClean="0">
                <a:solidFill>
                  <a:schemeClr val="bg1"/>
                </a:solidFill>
                <a:latin typeface="Arial" panose="020B0604020202020204" pitchFamily="34" charset="0"/>
                <a:ea typeface="Calibri" panose="020F0502020204030204" pitchFamily="34" charset="0"/>
                <a:cs typeface="Times New Roman" panose="02020603050405020304" pitchFamily="18" charset="0"/>
              </a:rPr>
              <a:t>by student and</a:t>
            </a:r>
            <a:r>
              <a:rPr kumimoji="0" lang="en-US" b="0" i="0" u="none" strike="noStrike" kern="0" cap="none" spc="0" normalizeH="0" baseline="0" noProof="0" dirty="0" smtClean="0">
                <a:ln>
                  <a:noFill/>
                </a:ln>
                <a:solidFill>
                  <a:schemeClr val="bg1"/>
                </a:solidFill>
                <a:effectLst/>
                <a:uLnTx/>
                <a:uFillTx/>
                <a:latin typeface="Arial" panose="020B0604020202020204" pitchFamily="34" charset="0"/>
                <a:ea typeface="Calibri" panose="020F0502020204030204" pitchFamily="34" charset="0"/>
                <a:cs typeface="Times New Roman" panose="02020603050405020304" pitchFamily="18" charset="0"/>
              </a:rPr>
              <a:t> family</a:t>
            </a:r>
            <a:endParaRPr kumimoji="0" lang="en-US" b="0" i="0" u="none" strike="noStrike" kern="0" cap="none" spc="0" normalizeH="0" baseline="0" noProof="0" dirty="0">
              <a:ln>
                <a:noFill/>
              </a:ln>
              <a:solidFill>
                <a:schemeClr val="bg1"/>
              </a:solidFill>
              <a:effectLst/>
              <a:uLnTx/>
              <a:uFillTx/>
              <a:latin typeface="Calibri" panose="020F0502020204030204"/>
              <a:ea typeface="Calibri" panose="020F0502020204030204" pitchFamily="34" charset="0"/>
              <a:cs typeface="Times New Roman" panose="02020603050405020304" pitchFamily="18" charset="0"/>
            </a:endParaRPr>
          </a:p>
        </p:txBody>
      </p:sp>
      <p:sp>
        <p:nvSpPr>
          <p:cNvPr id="6" name="Text Box 2"/>
          <p:cNvSpPr txBox="1">
            <a:spLocks noChangeArrowheads="1"/>
          </p:cNvSpPr>
          <p:nvPr/>
        </p:nvSpPr>
        <p:spPr bwMode="auto">
          <a:xfrm>
            <a:off x="4008144" y="1100865"/>
            <a:ext cx="2099310" cy="2166875"/>
          </a:xfrm>
          <a:prstGeom prst="rect">
            <a:avLst/>
          </a:prstGeom>
          <a:solidFill>
            <a:schemeClr val="accent1">
              <a:lumMod val="50000"/>
            </a:schemeClr>
          </a:solidFill>
          <a:ln w="12700" cap="flat" cmpd="sng" algn="ctr">
            <a:no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vert="horz" wrap="square" lIns="91440" tIns="45720" rIns="91440" bIns="45720" anchor="t" anchorCtr="0">
            <a:sp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b="0" i="0" u="none" strike="noStrike" kern="0" cap="none" spc="0" normalizeH="0" baseline="0" noProof="0" dirty="0">
                <a:ln>
                  <a:noFill/>
                </a:ln>
                <a:solidFill>
                  <a:schemeClr val="bg1"/>
                </a:solidFill>
                <a:effectLst/>
                <a:uLnTx/>
                <a:uFillTx/>
                <a:latin typeface="Arial" panose="020B0604020202020204" pitchFamily="34" charset="0"/>
                <a:ea typeface="Calibri" panose="020F0502020204030204" pitchFamily="34" charset="0"/>
                <a:cs typeface="Arial" panose="020B0604020202020204" pitchFamily="34" charset="0"/>
              </a:rPr>
              <a:t>Federal Processor determines “EFC” – Expected Family Contribution – and sends info to schools </a:t>
            </a:r>
            <a:r>
              <a:rPr kumimoji="0" lang="en-US" b="0" i="0" u="none" strike="noStrike" kern="0" cap="none" spc="0" normalizeH="0" baseline="0" noProof="0" dirty="0" smtClean="0">
                <a:ln>
                  <a:noFill/>
                </a:ln>
                <a:solidFill>
                  <a:schemeClr val="bg1"/>
                </a:solidFill>
                <a:effectLst/>
                <a:uLnTx/>
                <a:uFillTx/>
                <a:latin typeface="Arial" panose="020B0604020202020204" pitchFamily="34" charset="0"/>
                <a:ea typeface="Calibri" panose="020F0502020204030204" pitchFamily="34" charset="0"/>
                <a:cs typeface="Arial" panose="020B0604020202020204" pitchFamily="34" charset="0"/>
              </a:rPr>
              <a:t>listed</a:t>
            </a:r>
            <a:r>
              <a:rPr kumimoji="0" lang="en-US" b="0" i="0" u="none" strike="noStrike" kern="0" cap="none" spc="0" normalizeH="0" noProof="0" dirty="0" smtClean="0">
                <a:ln>
                  <a:noFill/>
                </a:ln>
                <a:solidFill>
                  <a:schemeClr val="bg1"/>
                </a:solidFill>
                <a:effectLst/>
                <a:uLnTx/>
                <a:uFillTx/>
                <a:latin typeface="Arial" panose="020B0604020202020204" pitchFamily="34" charset="0"/>
                <a:ea typeface="Calibri" panose="020F0502020204030204" pitchFamily="34" charset="0"/>
                <a:cs typeface="Arial" panose="020B0604020202020204" pitchFamily="34" charset="0"/>
              </a:rPr>
              <a:t> on FAFSA</a:t>
            </a:r>
            <a:endParaRPr kumimoji="0" lang="en-US" b="0" i="0" u="none" strike="noStrike" kern="0" cap="none" spc="0" normalizeH="0" baseline="0" noProof="0" dirty="0">
              <a:ln>
                <a:noFill/>
              </a:ln>
              <a:solidFill>
                <a:schemeClr val="bg1"/>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7" name="Text Box 2"/>
          <p:cNvSpPr txBox="1">
            <a:spLocks noChangeArrowheads="1"/>
          </p:cNvSpPr>
          <p:nvPr/>
        </p:nvSpPr>
        <p:spPr bwMode="auto">
          <a:xfrm>
            <a:off x="7968594" y="1089982"/>
            <a:ext cx="1798029" cy="2068195"/>
          </a:xfrm>
          <a:prstGeom prst="rect">
            <a:avLst/>
          </a:prstGeom>
          <a:solidFill>
            <a:schemeClr val="accent1">
              <a:lumMod val="50000"/>
            </a:schemeClr>
          </a:solidFill>
          <a:ln w="12700" cap="flat" cmpd="sng" algn="ctr">
            <a:no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vert="horz" wrap="square" lIns="91440" tIns="45720" rIns="91440" bIns="45720" anchor="t" anchorCtr="0">
            <a:spAutoFit/>
          </a:bodyPr>
          <a:lstStyle/>
          <a:p>
            <a:pPr marL="0" marR="0">
              <a:lnSpc>
                <a:spcPct val="107000"/>
              </a:lnSpc>
              <a:spcBef>
                <a:spcPts val="0"/>
              </a:spcBef>
              <a:spcAft>
                <a:spcPts val="800"/>
              </a:spcAft>
            </a:pPr>
            <a:r>
              <a:rPr lang="en-US" sz="2400" dirty="0">
                <a:solidFill>
                  <a:schemeClr val="bg1"/>
                </a:solidFill>
                <a:effectLst/>
                <a:latin typeface="Arial" panose="020B0604020202020204" pitchFamily="34" charset="0"/>
                <a:ea typeface="Calibri" panose="020F0502020204030204" pitchFamily="34" charset="0"/>
                <a:cs typeface="Arial" panose="020B0604020202020204" pitchFamily="34" charset="0"/>
              </a:rPr>
              <a:t>School’s Financial Aid Office receives FAFSA info</a:t>
            </a:r>
          </a:p>
        </p:txBody>
      </p:sp>
      <p:sp>
        <p:nvSpPr>
          <p:cNvPr id="8" name="TextBox 7"/>
          <p:cNvSpPr txBox="1"/>
          <p:nvPr/>
        </p:nvSpPr>
        <p:spPr>
          <a:xfrm>
            <a:off x="7686412" y="3872391"/>
            <a:ext cx="2362389" cy="461665"/>
          </a:xfrm>
          <a:prstGeom prst="rect">
            <a:avLst/>
          </a:prstGeom>
          <a:solidFill>
            <a:schemeClr val="accent1">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r>
              <a:rPr lang="en-US" sz="2400" dirty="0" smtClean="0">
                <a:solidFill>
                  <a:schemeClr val="bg1"/>
                </a:solidFill>
                <a:latin typeface="Arial" panose="020B0604020202020204" pitchFamily="34" charset="0"/>
                <a:cs typeface="Arial" panose="020B0604020202020204" pitchFamily="34" charset="0"/>
              </a:rPr>
              <a:t>VERIFICATION</a:t>
            </a:r>
            <a:endParaRPr lang="en-US" sz="2400" dirty="0">
              <a:solidFill>
                <a:schemeClr val="bg1"/>
              </a:solidFill>
              <a:latin typeface="Arial" panose="020B0604020202020204" pitchFamily="34" charset="0"/>
              <a:cs typeface="Arial" panose="020B0604020202020204" pitchFamily="34" charset="0"/>
            </a:endParaRPr>
          </a:p>
        </p:txBody>
      </p:sp>
      <p:sp>
        <p:nvSpPr>
          <p:cNvPr id="9" name="Text Box 2"/>
          <p:cNvSpPr txBox="1">
            <a:spLocks noChangeArrowheads="1"/>
          </p:cNvSpPr>
          <p:nvPr/>
        </p:nvSpPr>
        <p:spPr bwMode="auto">
          <a:xfrm>
            <a:off x="3484841" y="3507789"/>
            <a:ext cx="3145916" cy="1277786"/>
          </a:xfrm>
          <a:prstGeom prst="rect">
            <a:avLst/>
          </a:prstGeom>
          <a:solidFill>
            <a:srgbClr val="5B9BD5">
              <a:lumMod val="50000"/>
            </a:srgbClr>
          </a:solidFill>
          <a:ln w="12700" cap="flat" cmpd="sng" algn="ctr">
            <a:noFill/>
            <a:prstDash val="solid"/>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vert="horz" wrap="square" lIns="91440" tIns="45720" rIns="91440" bIns="45720" anchor="t" anchorCtr="0">
            <a:spAutoFit/>
          </a:bodyPr>
          <a:lstStyle/>
          <a:p>
            <a:pPr marL="0" marR="0" lvl="0" indent="0" defTabSz="914400" eaLnBrk="1" fontAlgn="auto" latinLnBrk="0" hangingPunct="1">
              <a:lnSpc>
                <a:spcPct val="107000"/>
              </a:lnSpc>
              <a:spcBef>
                <a:spcPts val="0"/>
              </a:spcBef>
              <a:spcAft>
                <a:spcPts val="800"/>
              </a:spcAft>
              <a:buClrTx/>
              <a:buSzTx/>
              <a:buFontTx/>
              <a:buNone/>
              <a:tabLst/>
              <a:defRPr/>
            </a:pPr>
            <a:r>
              <a:rPr kumimoji="0" lang="en-US" b="0" i="0" u="none" strike="noStrike" kern="0" cap="none" spc="0" normalizeH="0" baseline="0" noProof="0" dirty="0">
                <a:ln>
                  <a:noFill/>
                </a:ln>
                <a:solidFill>
                  <a:srgbClr val="FFFFFF"/>
                </a:solidFill>
                <a:effectLst/>
                <a:uLnTx/>
                <a:uFillTx/>
                <a:latin typeface="Arial" panose="020B0604020202020204" pitchFamily="34" charset="0"/>
                <a:ea typeface="Calibri" panose="020F0502020204030204" pitchFamily="34" charset="0"/>
                <a:cs typeface="Arial" panose="020B0604020202020204" pitchFamily="34" charset="0"/>
              </a:rPr>
              <a:t>Financial Aid office reviews, verifies, corrects info &amp; determines financial need based on EFC</a:t>
            </a:r>
            <a:endParaRPr kumimoji="0" lang="en-US" b="0" i="0" u="none" strike="noStrike" kern="0" cap="none" spc="0" normalizeH="0" baseline="0" noProof="0" dirty="0">
              <a:ln>
                <a:noFill/>
              </a:ln>
              <a:solidFill>
                <a:sysClr val="windowText" lastClr="000000"/>
              </a:solidFill>
              <a:effectLst/>
              <a:uLnTx/>
              <a:uFillTx/>
              <a:latin typeface="Arial" panose="020B0604020202020204" pitchFamily="34" charset="0"/>
              <a:ea typeface="Calibri" panose="020F0502020204030204" pitchFamily="34" charset="0"/>
              <a:cs typeface="Arial" panose="020B0604020202020204" pitchFamily="34" charset="0"/>
            </a:endParaRPr>
          </a:p>
        </p:txBody>
      </p:sp>
      <p:sp>
        <p:nvSpPr>
          <p:cNvPr id="10" name="Text Box 2"/>
          <p:cNvSpPr txBox="1">
            <a:spLocks noChangeArrowheads="1"/>
          </p:cNvSpPr>
          <p:nvPr/>
        </p:nvSpPr>
        <p:spPr bwMode="auto">
          <a:xfrm>
            <a:off x="167537" y="3610840"/>
            <a:ext cx="2475519" cy="1277786"/>
          </a:xfrm>
          <a:prstGeom prst="rect">
            <a:avLst/>
          </a:prstGeom>
          <a:solidFill>
            <a:schemeClr val="accent1">
              <a:lumMod val="5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vert="horz" wrap="square" lIns="91440" tIns="45720" rIns="91440" bIns="45720" anchor="t" anchorCtr="0">
            <a:spAutoFit/>
          </a:bodyPr>
          <a:lstStyle/>
          <a:p>
            <a:pPr marL="0" marR="0">
              <a:lnSpc>
                <a:spcPct val="107000"/>
              </a:lnSpc>
              <a:spcBef>
                <a:spcPts val="0"/>
              </a:spcBef>
              <a:spcAft>
                <a:spcPts val="800"/>
              </a:spcAft>
            </a:pPr>
            <a:r>
              <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rPr>
              <a:t>FAO creates Financial Aid Award “Package</a:t>
            </a:r>
            <a:r>
              <a:rPr lang="en-US" dirty="0" smtClean="0">
                <a:solidFill>
                  <a:schemeClr val="bg1"/>
                </a:solidFill>
                <a:effectLst/>
                <a:latin typeface="Arial" panose="020B0604020202020204" pitchFamily="34" charset="0"/>
                <a:ea typeface="Calibri" panose="020F0502020204030204" pitchFamily="34" charset="0"/>
                <a:cs typeface="Arial" panose="020B0604020202020204" pitchFamily="34" charset="0"/>
              </a:rPr>
              <a:t>” and prepares Award letter</a:t>
            </a:r>
            <a:endPar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1" name="Text Box 2"/>
          <p:cNvSpPr txBox="1">
            <a:spLocks noChangeArrowheads="1"/>
          </p:cNvSpPr>
          <p:nvPr/>
        </p:nvSpPr>
        <p:spPr bwMode="auto">
          <a:xfrm>
            <a:off x="1475274" y="5122767"/>
            <a:ext cx="3177347" cy="1673150"/>
          </a:xfrm>
          <a:prstGeom prst="rect">
            <a:avLst/>
          </a:prstGeom>
          <a:solidFill>
            <a:schemeClr val="accent1">
              <a:lumMod val="5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vert="horz" wrap="square" lIns="91440" tIns="45720" rIns="91440" bIns="45720" anchor="t" anchorCtr="0">
            <a:spAutoFit/>
          </a:bodyPr>
          <a:lstStyle/>
          <a:p>
            <a:pPr marL="0" marR="0">
              <a:lnSpc>
                <a:spcPct val="107000"/>
              </a:lnSpc>
              <a:spcBef>
                <a:spcPts val="0"/>
              </a:spcBef>
              <a:spcAft>
                <a:spcPts val="800"/>
              </a:spcAft>
            </a:pPr>
            <a:r>
              <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Student receives Award letter showing Cost of Attendance, Expected Family Contribution, Estimated Financial Need, and the financial aid awards you are being offered.</a:t>
            </a:r>
          </a:p>
        </p:txBody>
      </p:sp>
      <p:sp>
        <p:nvSpPr>
          <p:cNvPr id="12" name="Text Box 2"/>
          <p:cNvSpPr txBox="1">
            <a:spLocks noChangeArrowheads="1"/>
          </p:cNvSpPr>
          <p:nvPr/>
        </p:nvSpPr>
        <p:spPr bwMode="auto">
          <a:xfrm>
            <a:off x="7320498" y="4902113"/>
            <a:ext cx="3094216" cy="1870512"/>
          </a:xfrm>
          <a:prstGeom prst="rect">
            <a:avLst/>
          </a:prstGeom>
          <a:solidFill>
            <a:schemeClr val="accent1">
              <a:lumMod val="5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rot="0" vert="horz" wrap="square" lIns="91440" tIns="45720" rIns="91440" bIns="45720" anchor="t" anchorCtr="0">
            <a:spAutoFit/>
          </a:bodyPr>
          <a:lstStyle/>
          <a:p>
            <a:pPr marL="0" marR="0">
              <a:lnSpc>
                <a:spcPct val="107000"/>
              </a:lnSpc>
              <a:spcBef>
                <a:spcPts val="0"/>
              </a:spcBef>
              <a:spcAft>
                <a:spcPts val="800"/>
              </a:spcAft>
            </a:pPr>
            <a:r>
              <a:rPr lang="en-US" dirty="0">
                <a:solidFill>
                  <a:schemeClr val="bg1"/>
                </a:solidFill>
                <a:effectLst/>
                <a:latin typeface="Arial" panose="020B0604020202020204" pitchFamily="34" charset="0"/>
                <a:ea typeface="Calibri" panose="020F0502020204030204" pitchFamily="34" charset="0"/>
                <a:cs typeface="Arial" panose="020B0604020202020204" pitchFamily="34" charset="0"/>
              </a:rPr>
              <a:t>Student responds to award letter BEFORE DEADLINE; accepts aid offers, rejects aid offers – or accepts lesser amounts if desired (example Student loans)</a:t>
            </a:r>
          </a:p>
        </p:txBody>
      </p:sp>
      <p:sp>
        <p:nvSpPr>
          <p:cNvPr id="13" name="Down Arrow 12"/>
          <p:cNvSpPr/>
          <p:nvPr/>
        </p:nvSpPr>
        <p:spPr>
          <a:xfrm rot="16200000">
            <a:off x="2674246" y="1197194"/>
            <a:ext cx="822933" cy="1844866"/>
          </a:xfrm>
          <a:prstGeom prst="down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16200000">
            <a:off x="6648766" y="1270730"/>
            <a:ext cx="822933" cy="1816725"/>
          </a:xfrm>
          <a:prstGeom prst="down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rot="5400000">
            <a:off x="8512357" y="3298524"/>
            <a:ext cx="710500" cy="42980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6" name="Picture 15"/>
          <p:cNvPicPr>
            <a:picLocks noChangeAspect="1"/>
          </p:cNvPicPr>
          <p:nvPr/>
        </p:nvPicPr>
        <p:blipFill>
          <a:blip r:embed="rId5"/>
          <a:stretch>
            <a:fillRect/>
          </a:stretch>
        </p:blipFill>
        <p:spPr>
          <a:xfrm rot="5400000">
            <a:off x="6932982" y="3566452"/>
            <a:ext cx="426757" cy="103120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17" name="Picture 16"/>
          <p:cNvPicPr>
            <a:picLocks noChangeAspect="1"/>
          </p:cNvPicPr>
          <p:nvPr/>
        </p:nvPicPr>
        <p:blipFill>
          <a:blip r:embed="rId5"/>
          <a:stretch>
            <a:fillRect/>
          </a:stretch>
        </p:blipFill>
        <p:spPr>
          <a:xfrm rot="5400000">
            <a:off x="2826451" y="3829169"/>
            <a:ext cx="426757" cy="84112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18" name="Bent-Up Arrow 17"/>
          <p:cNvSpPr/>
          <p:nvPr/>
        </p:nvSpPr>
        <p:spPr>
          <a:xfrm rot="5400000">
            <a:off x="484827" y="4991413"/>
            <a:ext cx="1079746" cy="901147"/>
          </a:xfrm>
          <a:prstGeom prst="bentUpArrow">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6"/>
          <a:stretch>
            <a:fillRect/>
          </a:stretch>
        </p:blipFill>
        <p:spPr>
          <a:xfrm>
            <a:off x="4652621" y="5364888"/>
            <a:ext cx="2795101" cy="944962"/>
          </a:xfrm>
          <a:prstGeom prst="rect">
            <a:avLst/>
          </a:prstGeom>
        </p:spPr>
      </p:pic>
    </p:spTree>
    <p:extLst>
      <p:ext uri="{BB962C8B-B14F-4D97-AF65-F5344CB8AC3E}">
        <p14:creationId xmlns:p14="http://schemas.microsoft.com/office/powerpoint/2010/main" val="19608929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6231835" y="477075"/>
            <a:ext cx="5307489" cy="1446550"/>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What is Cost of Attendance (COA)?</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6569762" y="2200715"/>
            <a:ext cx="5387008" cy="3539430"/>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 “student budget” to help you plan for cost of one year of school</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Includes direct, indirect costs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Varies widely from college to college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Careful budgeting can lower indirect costs</a:t>
            </a:r>
          </a:p>
        </p:txBody>
      </p:sp>
    </p:spTree>
    <p:extLst>
      <p:ext uri="{BB962C8B-B14F-4D97-AF65-F5344CB8AC3E}">
        <p14:creationId xmlns:p14="http://schemas.microsoft.com/office/powerpoint/2010/main" val="2219389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What does COA include?</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516834" y="2563570"/>
            <a:ext cx="11675165" cy="3539430"/>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Tuition &amp; Fees (Direct cost)</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Books and Supplies (Can be either)</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Room and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Board (Can be either)</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Travel Costs (Indirect)</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Miscellaneous (Indirect)</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COA varies depending on # of credits,</a:t>
            </a:r>
          </a:p>
          <a:p>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possibly living situation</a:t>
            </a:r>
          </a:p>
          <a:p>
            <a:pPr marL="457200" indent="-457200">
              <a:buFont typeface="Arial" panose="020B0604020202020204" pitchFamily="34" charset="0"/>
              <a:buChar char="•"/>
            </a:pP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5" name="TextBox 4"/>
          <p:cNvSpPr txBox="1"/>
          <p:nvPr/>
        </p:nvSpPr>
        <p:spPr>
          <a:xfrm>
            <a:off x="1736036" y="6036923"/>
            <a:ext cx="9471990" cy="523220"/>
          </a:xfrm>
          <a:prstGeom prst="rect">
            <a:avLst/>
          </a:prstGeom>
          <a:noFill/>
        </p:spPr>
        <p:txBody>
          <a:bodyPr wrap="square" rtlCol="0">
            <a:spAutoFit/>
          </a:bodyPr>
          <a:lstStyle/>
          <a:p>
            <a:endParaRPr lang="en-US" sz="2800" dirty="0">
              <a:solidFill>
                <a:prstClr val="white"/>
              </a:solidFill>
              <a:latin typeface="Interstate-Regular"/>
            </a:endParaRPr>
          </a:p>
        </p:txBody>
      </p:sp>
    </p:spTree>
    <p:extLst>
      <p:ext uri="{BB962C8B-B14F-4D97-AF65-F5344CB8AC3E}">
        <p14:creationId xmlns:p14="http://schemas.microsoft.com/office/powerpoint/2010/main" val="883844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1569660"/>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What is Expected Family Contribution (EFC)?</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62948" y="2046738"/>
            <a:ext cx="11675165" cy="4832092"/>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Amount family can reasonably be expected to contribute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Stays the same regardless of college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Parent contribution + Student contribution</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Calculated from data provided on FAFSA </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“Zero” EFC =Highest need , highest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ligibility</a:t>
            </a:r>
          </a:p>
          <a:p>
            <a:pPr marL="457200" indent="-457200">
              <a:lnSpc>
                <a:spcPct val="150000"/>
              </a:lnSpc>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0 EFC = Max Pell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of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$5775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for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2015-2016 (If full time)</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Max Pell for 2016-2017? Not Yet Determined</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5198 EFC = $626 Pell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(for Less Than Half-Time attendance)</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5199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or &gt; = No Pell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eligibility</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34473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What is Financial Need?</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970722" y="1655629"/>
            <a:ext cx="11221278" cy="1815882"/>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The difference between COA and EFC</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The amount that can be funded by need-based aid*</a:t>
            </a:r>
          </a:p>
          <a:p>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Financial aid includes need and non-need based funding</a:t>
            </a:r>
          </a:p>
        </p:txBody>
      </p:sp>
    </p:spTree>
    <p:extLst>
      <p:ext uri="{BB962C8B-B14F-4D97-AF65-F5344CB8AC3E}">
        <p14:creationId xmlns:p14="http://schemas.microsoft.com/office/powerpoint/2010/main" val="1399742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14977" y="255931"/>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Need/Non-Need Based Funding</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5" name="Rectangle 4"/>
          <p:cNvSpPr/>
          <p:nvPr/>
        </p:nvSpPr>
        <p:spPr>
          <a:xfrm>
            <a:off x="0" y="1825591"/>
            <a:ext cx="6132440" cy="3970318"/>
          </a:xfrm>
          <a:prstGeom prst="rect">
            <a:avLst/>
          </a:prstGeom>
        </p:spPr>
        <p:txBody>
          <a:bodyPr wrap="square">
            <a:spAutoFit/>
          </a:bodyPr>
          <a:lstStyle/>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COA 				$19,000</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Minus EFC 		 $ 3,000</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_____________________________</a:t>
            </a:r>
          </a:p>
          <a:p>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Financial Need 	$16,000</a:t>
            </a:r>
          </a:p>
          <a:p>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6" name="Rectangle 5"/>
          <p:cNvSpPr/>
          <p:nvPr/>
        </p:nvSpPr>
        <p:spPr>
          <a:xfrm>
            <a:off x="5965372" y="1220235"/>
            <a:ext cx="6132440" cy="4678204"/>
          </a:xfrm>
          <a:prstGeom prst="rect">
            <a:avLst/>
          </a:prstGeom>
        </p:spPr>
        <p:txBody>
          <a:bodyPr wrap="square">
            <a:spAutoFit/>
          </a:bodyPr>
          <a:lstStyle/>
          <a:p>
            <a:endParaRPr lang="en-US" sz="16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endParaRPr lang="en-US" sz="2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r>
              <a:rPr lang="en-US" sz="2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COA - The amount of funding needed*</a:t>
            </a:r>
          </a:p>
          <a:p>
            <a:endParaRPr lang="en-US" sz="2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r>
              <a:rPr lang="en-US" sz="2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EFC can be covered by family savings, “non-need” based aid (unsubsidized student loan, Parent Loan, non-need work study)</a:t>
            </a:r>
            <a:endParaRPr lang="en-US"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r>
              <a:rPr lang="en-US" b="1"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____________________________________________</a:t>
            </a:r>
          </a:p>
          <a:p>
            <a:r>
              <a:rPr lang="en-US" sz="2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Financial Need can be covered by any </a:t>
            </a:r>
            <a:r>
              <a:rPr lang="en-US" sz="2400" i="1"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need-based aid </a:t>
            </a:r>
            <a:r>
              <a:rPr lang="en-US" sz="2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available – grants, </a:t>
            </a:r>
            <a:r>
              <a:rPr lang="en-US" sz="24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scholarships</a:t>
            </a:r>
            <a:r>
              <a:rPr lang="en-US" sz="2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need-based work study and need-based loans</a:t>
            </a:r>
            <a:endParaRPr lang="en-US" sz="2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3" name="TextBox 2"/>
          <p:cNvSpPr txBox="1"/>
          <p:nvPr/>
        </p:nvSpPr>
        <p:spPr>
          <a:xfrm>
            <a:off x="162932" y="6330553"/>
            <a:ext cx="11264622" cy="461665"/>
          </a:xfrm>
          <a:prstGeom prst="rect">
            <a:avLst/>
          </a:prstGeom>
          <a:noFill/>
        </p:spPr>
        <p:txBody>
          <a:bodyPr wrap="none" rtlCol="0">
            <a:spAutoFit/>
          </a:bodyPr>
          <a:lstStyle/>
          <a:p>
            <a:r>
              <a:rPr lang="en-US" sz="2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Remember </a:t>
            </a:r>
            <a:r>
              <a:rPr lang="en-US" sz="2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COA is </a:t>
            </a:r>
            <a:r>
              <a:rPr lang="en-US" sz="2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your 9 month “budget” -  </a:t>
            </a:r>
            <a:r>
              <a:rPr lang="en-US" sz="2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you can control some costs	</a:t>
            </a:r>
          </a:p>
        </p:txBody>
      </p:sp>
    </p:spTree>
    <p:extLst>
      <p:ext uri="{BB962C8B-B14F-4D97-AF65-F5344CB8AC3E}">
        <p14:creationId xmlns:p14="http://schemas.microsoft.com/office/powerpoint/2010/main" val="1187228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1569660"/>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How Will The Financial Aid Office Try to meet my need?</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graphicFrame>
        <p:nvGraphicFramePr>
          <p:cNvPr id="5" name="Group 107"/>
          <p:cNvGraphicFramePr>
            <a:graphicFrameLocks/>
          </p:cNvGraphicFramePr>
          <p:nvPr/>
        </p:nvGraphicFramePr>
        <p:xfrm>
          <a:off x="1353670" y="2046738"/>
          <a:ext cx="9108142" cy="4569214"/>
        </p:xfrm>
        <a:graphic>
          <a:graphicData uri="http://schemas.openxmlformats.org/drawingml/2006/table">
            <a:tbl>
              <a:tblPr/>
              <a:tblGrid>
                <a:gridCol w="2396881"/>
                <a:gridCol w="1917503"/>
                <a:gridCol w="479375"/>
                <a:gridCol w="1725753"/>
                <a:gridCol w="383502"/>
                <a:gridCol w="1725753"/>
                <a:gridCol w="479375"/>
              </a:tblGrid>
              <a:tr h="71289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cap="flat">
                      <a:noFill/>
                    </a:lnL>
                    <a:lnR>
                      <a:noFill/>
                    </a:lnR>
                    <a:lnT cap="flat">
                      <a:noFill/>
                    </a:lnT>
                    <a:lnB>
                      <a:noFill/>
                    </a:lnB>
                    <a:lnTlToBr>
                      <a:noFill/>
                    </a:lnTlToBr>
                    <a:lnBlToTr>
                      <a:noFill/>
                    </a:lnBlToTr>
                    <a:noFill/>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sng" strike="noStrike" cap="none" normalizeH="0" baseline="0" dirty="0" smtClean="0">
                          <a:ln>
                            <a:noFill/>
                          </a:ln>
                          <a:solidFill>
                            <a:schemeClr val="bg1"/>
                          </a:solidFill>
                          <a:effectLst/>
                          <a:latin typeface="Arial" charset="0"/>
                        </a:rPr>
                        <a:t>A</a:t>
                      </a:r>
                    </a:p>
                  </a:txBody>
                  <a:tcPr anchor="ctr" horzOverflow="overflow">
                    <a:lnL>
                      <a:noFill/>
                    </a:lnL>
                    <a:lnR>
                      <a:noFill/>
                    </a:lnR>
                    <a:lnT cap="flat">
                      <a:noFill/>
                    </a:lnT>
                    <a:lnB>
                      <a:noFill/>
                    </a:lnB>
                    <a:lnTlToBr>
                      <a:noFill/>
                    </a:lnTlToBr>
                    <a:lnBlToTr>
                      <a:noFill/>
                    </a:lnBlToTr>
                    <a:no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sng" strike="noStrike" cap="none" normalizeH="0" baseline="0" dirty="0" smtClean="0">
                          <a:ln>
                            <a:noFill/>
                          </a:ln>
                          <a:solidFill>
                            <a:schemeClr val="bg1"/>
                          </a:solidFill>
                          <a:effectLst/>
                          <a:latin typeface="Arial" charset="0"/>
                        </a:rPr>
                        <a:t>B</a:t>
                      </a:r>
                    </a:p>
                  </a:txBody>
                  <a:tcPr anchor="ctr" horzOverflow="overflow">
                    <a:lnL>
                      <a:noFill/>
                    </a:lnL>
                    <a:lnR>
                      <a:noFill/>
                    </a:lnR>
                    <a:lnT cap="flat">
                      <a:noFill/>
                    </a:lnT>
                    <a:lnB>
                      <a:noFill/>
                    </a:lnB>
                    <a:lnTlToBr>
                      <a:noFill/>
                    </a:lnTlToBr>
                    <a:lnBlToTr>
                      <a:noFill/>
                    </a:lnBlToTr>
                    <a:noFill/>
                  </a:tcPr>
                </a:tc>
                <a:tc hMerge="1">
                  <a:txBody>
                    <a:bodyPr/>
                    <a:lstStyle/>
                    <a:p>
                      <a:endParaRPr lang="en-US"/>
                    </a:p>
                  </a:txBody>
                  <a:tcPr/>
                </a:tc>
                <a:tc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sng" strike="noStrike" cap="none" normalizeH="0" baseline="0" dirty="0" smtClean="0">
                          <a:ln>
                            <a:noFill/>
                          </a:ln>
                          <a:solidFill>
                            <a:schemeClr val="bg1"/>
                          </a:solidFill>
                          <a:effectLst/>
                          <a:latin typeface="Arial" charset="0"/>
                        </a:rPr>
                        <a:t>C</a:t>
                      </a:r>
                    </a:p>
                  </a:txBody>
                  <a:tcPr anchor="ctr" horzOverflow="overflow">
                    <a:lnL>
                      <a:noFill/>
                    </a:lnL>
                    <a:lnR cap="flat">
                      <a:noFill/>
                    </a:lnR>
                    <a:lnT cap="flat">
                      <a:noFill/>
                    </a:lnT>
                    <a:lnB>
                      <a:noFill/>
                    </a:lnB>
                    <a:lnTlToBr>
                      <a:noFill/>
                    </a:lnTlToBr>
                    <a:lnBlToTr>
                      <a:noFill/>
                    </a:lnBlToTr>
                    <a:noFill/>
                  </a:tcPr>
                </a:tc>
                <a:tc hMerge="1">
                  <a:txBody>
                    <a:bodyPr/>
                    <a:lstStyle/>
                    <a:p>
                      <a:endParaRPr lang="en-US"/>
                    </a:p>
                  </a:txBody>
                  <a:tcPr/>
                </a:tc>
              </a:tr>
              <a:tr h="38013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Cost</a:t>
                      </a:r>
                    </a:p>
                  </a:txBody>
                  <a:tcPr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$33,000</a:t>
                      </a: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$20,000</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$13,000</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cap="flat">
                      <a:noFill/>
                    </a:lnR>
                    <a:lnT>
                      <a:noFill/>
                    </a:lnT>
                    <a:lnB>
                      <a:noFill/>
                    </a:lnB>
                    <a:lnTlToBr>
                      <a:noFill/>
                    </a:lnTlToBr>
                    <a:lnBlToTr>
                      <a:noFill/>
                    </a:lnBlToTr>
                    <a:noFill/>
                  </a:tcPr>
                </a:tc>
              </a:tr>
              <a:tr h="38013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EFC</a:t>
                      </a:r>
                    </a:p>
                  </a:txBody>
                  <a:tcPr horzOverflow="overflow">
                    <a:lnL cap="flat">
                      <a:noFill/>
                    </a:lnL>
                    <a:lnR>
                      <a:noFill/>
                    </a:lnR>
                    <a:lnT>
                      <a:noFill/>
                    </a:lnT>
                    <a:lnB>
                      <a:noFill/>
                    </a:lnB>
                    <a:lnTlToBr>
                      <a:noFill/>
                    </a:lnTlToBr>
                    <a:lnBlToTr>
                      <a:noFill/>
                    </a:lnBlToTr>
                    <a:solidFill>
                      <a:srgbClr val="00B0F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sng" strike="noStrike" cap="none" normalizeH="0" baseline="0" dirty="0" smtClean="0">
                          <a:ln>
                            <a:noFill/>
                          </a:ln>
                          <a:solidFill>
                            <a:schemeClr val="bg1"/>
                          </a:solidFill>
                          <a:effectLst/>
                          <a:latin typeface="Arial" charset="0"/>
                        </a:rPr>
                        <a:t>$0</a:t>
                      </a:r>
                    </a:p>
                  </a:txBody>
                  <a:tcPr anchor="ctr" horzOverflow="overflow">
                    <a:lnL>
                      <a:noFill/>
                    </a:lnL>
                    <a:lnR>
                      <a:noFill/>
                    </a:lnR>
                    <a:lnT>
                      <a:noFill/>
                    </a:lnT>
                    <a:lnB>
                      <a:noFill/>
                    </a:lnB>
                    <a:lnTlToBr>
                      <a:noFill/>
                    </a:lnTlToBr>
                    <a:lnBlToTr>
                      <a:noFill/>
                    </a:lnBlToTr>
                    <a:solidFill>
                      <a:srgbClr val="00B0F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1" i="0" u="sng" strike="noStrike" cap="none" normalizeH="0" baseline="0" dirty="0" smtClean="0">
                        <a:ln>
                          <a:noFill/>
                        </a:ln>
                        <a:solidFill>
                          <a:schemeClr val="bg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sng" strike="noStrike" cap="none" normalizeH="0" baseline="0" dirty="0" smtClean="0">
                          <a:ln>
                            <a:noFill/>
                          </a:ln>
                          <a:solidFill>
                            <a:schemeClr val="bg1"/>
                          </a:solidFill>
                          <a:effectLst/>
                          <a:latin typeface="Arial" charset="0"/>
                        </a:rPr>
                        <a:t>$0</a:t>
                      </a:r>
                    </a:p>
                  </a:txBody>
                  <a:tcPr horzOverflow="overflow">
                    <a:lnL>
                      <a:noFill/>
                    </a:lnL>
                    <a:lnR>
                      <a:noFill/>
                    </a:lnR>
                    <a:lnT>
                      <a:noFill/>
                    </a:lnT>
                    <a:lnB>
                      <a:noFill/>
                    </a:lnB>
                    <a:lnTlToBr>
                      <a:noFill/>
                    </a:lnTlToBr>
                    <a:lnBlToTr>
                      <a:noFill/>
                    </a:lnBlToTr>
                    <a:solidFill>
                      <a:srgbClr val="00B0F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1" i="0" u="sng" strike="noStrike" cap="none" normalizeH="0" baseline="0" dirty="0" smtClean="0">
                        <a:ln>
                          <a:noFill/>
                        </a:ln>
                        <a:solidFill>
                          <a:schemeClr val="bg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sng" strike="noStrike" cap="none" normalizeH="0" baseline="0" dirty="0" smtClean="0">
                          <a:ln>
                            <a:noFill/>
                          </a:ln>
                          <a:solidFill>
                            <a:schemeClr val="bg1"/>
                          </a:solidFill>
                          <a:effectLst/>
                          <a:latin typeface="Arial" charset="0"/>
                        </a:rPr>
                        <a:t>$0</a:t>
                      </a:r>
                    </a:p>
                  </a:txBody>
                  <a:tcPr horzOverflow="overflow">
                    <a:lnL>
                      <a:noFill/>
                    </a:lnL>
                    <a:lnR>
                      <a:noFill/>
                    </a:lnR>
                    <a:lnT>
                      <a:noFill/>
                    </a:lnT>
                    <a:lnB>
                      <a:noFill/>
                    </a:lnB>
                    <a:lnTlToBr>
                      <a:noFill/>
                    </a:lnTlToBr>
                    <a:lnBlToTr>
                      <a:noFill/>
                    </a:lnBlToTr>
                    <a:solidFill>
                      <a:srgbClr val="00B0F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1" i="0" u="none" strike="noStrike" cap="none" normalizeH="0" baseline="0" dirty="0" smtClean="0">
                        <a:ln>
                          <a:noFill/>
                        </a:ln>
                        <a:solidFill>
                          <a:schemeClr val="bg1"/>
                        </a:solidFill>
                        <a:effectLst/>
                        <a:latin typeface="Arial" charset="0"/>
                      </a:endParaRPr>
                    </a:p>
                  </a:txBody>
                  <a:tcPr horzOverflow="overflow">
                    <a:lnL>
                      <a:noFill/>
                    </a:lnL>
                    <a:lnR cap="flat">
                      <a:noFill/>
                    </a:lnR>
                    <a:lnT>
                      <a:noFill/>
                    </a:lnT>
                    <a:lnB>
                      <a:noFill/>
                    </a:lnB>
                    <a:lnTlToBr>
                      <a:noFill/>
                    </a:lnTlToBr>
                    <a:lnBlToTr>
                      <a:noFill/>
                    </a:lnBlToTr>
                    <a:noFill/>
                  </a:tcPr>
                </a:tc>
              </a:tr>
              <a:tr h="38013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Need</a:t>
                      </a:r>
                    </a:p>
                  </a:txBody>
                  <a:tcPr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$33,000</a:t>
                      </a: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1" i="0" u="none" strike="noStrike" cap="none" normalizeH="0" baseline="0" dirty="0" smtClean="0">
                        <a:ln>
                          <a:noFill/>
                        </a:ln>
                        <a:solidFill>
                          <a:schemeClr val="bg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$20,000</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1" i="0" u="none" strike="noStrike" cap="none" normalizeH="0" baseline="0" dirty="0" smtClean="0">
                        <a:ln>
                          <a:noFill/>
                        </a:ln>
                        <a:solidFill>
                          <a:schemeClr val="bg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$13,000</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1" i="0" u="none" strike="noStrike" cap="none" normalizeH="0" baseline="0" dirty="0" smtClean="0">
                        <a:ln>
                          <a:noFill/>
                        </a:ln>
                        <a:solidFill>
                          <a:schemeClr val="bg1"/>
                        </a:solidFill>
                        <a:effectLst/>
                        <a:latin typeface="Arial" charset="0"/>
                      </a:endParaRPr>
                    </a:p>
                  </a:txBody>
                  <a:tcPr horzOverflow="overflow">
                    <a:lnL>
                      <a:noFill/>
                    </a:lnL>
                    <a:lnR cap="flat">
                      <a:noFill/>
                    </a:lnR>
                    <a:lnT>
                      <a:noFill/>
                    </a:lnT>
                    <a:lnB>
                      <a:noFill/>
                    </a:lnB>
                    <a:lnTlToBr>
                      <a:noFill/>
                    </a:lnTlToBr>
                    <a:lnBlToTr>
                      <a:noFill/>
                    </a:lnBlToTr>
                    <a:noFill/>
                  </a:tcPr>
                </a:tc>
              </a:tr>
              <a:tr h="38013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Pell*</a:t>
                      </a:r>
                    </a:p>
                  </a:txBody>
                  <a:tcPr horzOverflow="overflow">
                    <a:lnL cap="flat">
                      <a:noFill/>
                    </a:lnL>
                    <a:lnR>
                      <a:noFill/>
                    </a:lnR>
                    <a:lnT>
                      <a:noFill/>
                    </a:lnT>
                    <a:lnB>
                      <a:noFill/>
                    </a:lnB>
                    <a:lnTlToBr>
                      <a:noFill/>
                    </a:lnTlToBr>
                    <a:lnBlToTr>
                      <a:noFill/>
                    </a:lnBlToTr>
                    <a:solidFill>
                      <a:srgbClr val="00B0F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$5,775</a:t>
                      </a:r>
                    </a:p>
                  </a:txBody>
                  <a:tcPr anchor="ctr" horzOverflow="overflow">
                    <a:lnL>
                      <a:noFill/>
                    </a:lnL>
                    <a:lnR>
                      <a:noFill/>
                    </a:lnR>
                    <a:lnT>
                      <a:noFill/>
                    </a:lnT>
                    <a:lnB>
                      <a:noFill/>
                    </a:lnB>
                    <a:lnTlToBr>
                      <a:noFill/>
                    </a:lnTlToBr>
                    <a:lnBlToTr>
                      <a:noFill/>
                    </a:lnBlToTr>
                    <a:solidFill>
                      <a:srgbClr val="00B0F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$5,775</a:t>
                      </a:r>
                    </a:p>
                  </a:txBody>
                  <a:tcPr horzOverflow="overflow">
                    <a:lnL>
                      <a:noFill/>
                    </a:lnL>
                    <a:lnR>
                      <a:noFill/>
                    </a:lnR>
                    <a:lnT>
                      <a:noFill/>
                    </a:lnT>
                    <a:lnB>
                      <a:noFill/>
                    </a:lnB>
                    <a:lnTlToBr>
                      <a:noFill/>
                    </a:lnTlToBr>
                    <a:lnBlToTr>
                      <a:noFill/>
                    </a:lnBlToTr>
                    <a:solidFill>
                      <a:srgbClr val="00B0F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$5,775</a:t>
                      </a:r>
                    </a:p>
                  </a:txBody>
                  <a:tcPr horzOverflow="overflow">
                    <a:lnL>
                      <a:noFill/>
                    </a:lnL>
                    <a:lnR>
                      <a:noFill/>
                    </a:lnR>
                    <a:lnT>
                      <a:noFill/>
                    </a:lnT>
                    <a:lnB>
                      <a:noFill/>
                    </a:lnB>
                    <a:lnTlToBr>
                      <a:noFill/>
                    </a:lnTlToBr>
                    <a:lnBlToTr>
                      <a:noFill/>
                    </a:lnBlToTr>
                    <a:solidFill>
                      <a:srgbClr val="00B0F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cap="flat">
                      <a:noFill/>
                    </a:lnR>
                    <a:lnT>
                      <a:noFill/>
                    </a:lnT>
                    <a:lnB>
                      <a:noFill/>
                    </a:lnB>
                    <a:lnTlToBr>
                      <a:noFill/>
                    </a:lnTlToBr>
                    <a:lnBlToTr>
                      <a:noFill/>
                    </a:lnBlToTr>
                    <a:noFill/>
                  </a:tcPr>
                </a:tc>
              </a:tr>
              <a:tr h="38013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Scholarship</a:t>
                      </a:r>
                    </a:p>
                  </a:txBody>
                  <a:tcPr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$10,000</a:t>
                      </a: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$1,000</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$500</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cap="flat">
                      <a:noFill/>
                    </a:lnR>
                    <a:lnT>
                      <a:noFill/>
                    </a:lnT>
                    <a:lnB>
                      <a:noFill/>
                    </a:lnB>
                    <a:lnTlToBr>
                      <a:noFill/>
                    </a:lnTlToBr>
                    <a:lnBlToTr>
                      <a:noFill/>
                    </a:lnBlToTr>
                    <a:noFill/>
                  </a:tcPr>
                </a:tc>
              </a:tr>
              <a:tr h="38013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Work Study</a:t>
                      </a:r>
                    </a:p>
                  </a:txBody>
                  <a:tcPr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$2,500</a:t>
                      </a: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$2,000</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$1,500</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cap="flat">
                      <a:noFill/>
                    </a:lnR>
                    <a:lnT>
                      <a:noFill/>
                    </a:lnT>
                    <a:lnB>
                      <a:noFill/>
                    </a:lnB>
                    <a:lnTlToBr>
                      <a:noFill/>
                    </a:lnTlToBr>
                    <a:lnBlToTr>
                      <a:noFill/>
                    </a:lnBlToTr>
                    <a:noFill/>
                  </a:tcPr>
                </a:tc>
              </a:tr>
              <a:tr h="38013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Subsidized Loan</a:t>
                      </a:r>
                    </a:p>
                  </a:txBody>
                  <a:tcPr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sng" strike="noStrike" cap="none" normalizeH="0" baseline="0" dirty="0" smtClean="0">
                          <a:ln>
                            <a:noFill/>
                          </a:ln>
                          <a:solidFill>
                            <a:schemeClr val="bg1"/>
                          </a:solidFill>
                          <a:effectLst/>
                          <a:latin typeface="Arial" charset="0"/>
                        </a:rPr>
                        <a:t>$3,500</a:t>
                      </a: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sng" strike="noStrike" cap="none" normalizeH="0" baseline="0" dirty="0" smtClean="0">
                        <a:ln>
                          <a:noFill/>
                        </a:ln>
                        <a:solidFill>
                          <a:schemeClr val="bg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sng" strike="noStrike" cap="none" normalizeH="0" baseline="0" dirty="0" smtClean="0">
                          <a:ln>
                            <a:noFill/>
                          </a:ln>
                          <a:solidFill>
                            <a:schemeClr val="bg1"/>
                          </a:solidFill>
                          <a:effectLst/>
                          <a:latin typeface="Arial" charset="0"/>
                        </a:rPr>
                        <a:t>$3,500</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sng" strike="noStrike" cap="none" normalizeH="0" baseline="0" dirty="0" smtClean="0">
                        <a:ln>
                          <a:noFill/>
                        </a:ln>
                        <a:solidFill>
                          <a:schemeClr val="bg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sng" strike="noStrike" cap="none" normalizeH="0" baseline="0" dirty="0" smtClean="0">
                          <a:ln>
                            <a:noFill/>
                          </a:ln>
                          <a:solidFill>
                            <a:schemeClr val="bg1"/>
                          </a:solidFill>
                          <a:effectLst/>
                          <a:latin typeface="Arial" charset="0"/>
                        </a:rPr>
                        <a:t>$3,500</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sng" strike="noStrike" cap="none" normalizeH="0" baseline="0" dirty="0" smtClean="0">
                        <a:ln>
                          <a:noFill/>
                        </a:ln>
                        <a:solidFill>
                          <a:schemeClr val="bg1"/>
                        </a:solidFill>
                        <a:effectLst/>
                        <a:latin typeface="Arial" charset="0"/>
                      </a:endParaRPr>
                    </a:p>
                  </a:txBody>
                  <a:tcPr horzOverflow="overflow">
                    <a:lnL>
                      <a:noFill/>
                    </a:lnL>
                    <a:lnR cap="flat">
                      <a:noFill/>
                    </a:lnR>
                    <a:lnT>
                      <a:noFill/>
                    </a:lnT>
                    <a:lnB>
                      <a:noFill/>
                    </a:lnB>
                    <a:lnTlToBr>
                      <a:noFill/>
                    </a:lnTlToBr>
                    <a:lnBlToTr>
                      <a:noFill/>
                    </a:lnBlToTr>
                    <a:noFill/>
                  </a:tcPr>
                </a:tc>
              </a:tr>
              <a:tr h="38013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Unmet Need</a:t>
                      </a:r>
                    </a:p>
                  </a:txBody>
                  <a:tcPr horzOverflow="overflow">
                    <a:lnL cap="flat">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$11,225</a:t>
                      </a: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anchor="ct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$7,725</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$1,725</a:t>
                      </a:r>
                      <a:r>
                        <a:rPr kumimoji="0" lang="en-US" sz="1800" b="0" i="0" u="none" strike="noStrike" cap="none" normalizeH="0" baseline="0" dirty="0" smtClean="0">
                          <a:ln>
                            <a:noFill/>
                          </a:ln>
                          <a:solidFill>
                            <a:schemeClr val="bg1"/>
                          </a:solidFill>
                          <a:effectLst/>
                          <a:latin typeface="Arial" charset="0"/>
                        </a:rPr>
                        <a:t> </a:t>
                      </a:r>
                    </a:p>
                  </a:txBody>
                  <a:tcPr horzOverflow="overflow">
                    <a:lnL>
                      <a:noFill/>
                    </a:lnL>
                    <a:lnR>
                      <a:noFill/>
                    </a:lnR>
                    <a:lnT>
                      <a:noFill/>
                    </a:lnT>
                    <a:lnB>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cap="flat">
                      <a:noFill/>
                    </a:lnR>
                    <a:lnT>
                      <a:noFill/>
                    </a:lnT>
                    <a:lnB>
                      <a:noFill/>
                    </a:lnB>
                    <a:lnTlToBr>
                      <a:noFill/>
                    </a:lnTlToBr>
                    <a:lnBlToTr>
                      <a:noFill/>
                    </a:lnBlToTr>
                    <a:noFill/>
                  </a:tcPr>
                </a:tc>
              </a:tr>
              <a:tr h="4076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800" dirty="0" smtClean="0">
                          <a:solidFill>
                            <a:schemeClr val="bg1"/>
                          </a:solidFill>
                          <a:latin typeface="Arial" pitchFamily="34" charset="0"/>
                          <a:cs typeface="Arial" pitchFamily="34" charset="0"/>
                        </a:rPr>
                        <a:t>Unsubsidized Loan</a:t>
                      </a:r>
                      <a:endParaRPr lang="en-US" sz="1800" dirty="0">
                        <a:solidFill>
                          <a:schemeClr val="bg1"/>
                        </a:solidFill>
                        <a:latin typeface="Arial" pitchFamily="34" charset="0"/>
                        <a:cs typeface="Arial" pitchFamily="34" charset="0"/>
                      </a:endParaRPr>
                    </a:p>
                  </a:txBody>
                  <a:tcPr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r>
                        <a:rPr lang="en-US" sz="1800" dirty="0" smtClean="0">
                          <a:solidFill>
                            <a:schemeClr val="bg1"/>
                          </a:solidFill>
                          <a:latin typeface="Arial" pitchFamily="34" charset="0"/>
                          <a:cs typeface="Arial" pitchFamily="34" charset="0"/>
                        </a:rPr>
                        <a:t>$2,000</a:t>
                      </a:r>
                      <a:endParaRPr lang="en-US" sz="1800" dirty="0">
                        <a:solidFill>
                          <a:schemeClr val="bg1"/>
                        </a:solidFill>
                        <a:latin typeface="Arial" pitchFamily="34" charset="0"/>
                        <a:cs typeface="Arial" pitchFamily="34" charset="0"/>
                      </a:endParaRPr>
                    </a:p>
                  </a:txBody>
                  <a:tcPr anchor="ctr"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sz="1800" dirty="0">
                        <a:solidFill>
                          <a:schemeClr val="bg1"/>
                        </a:solidFill>
                        <a:latin typeface="Arial" pitchFamily="34" charset="0"/>
                        <a:cs typeface="Arial" pitchFamily="34" charset="0"/>
                      </a:endParaRPr>
                    </a:p>
                  </a:txBody>
                  <a:tcPr anchor="ctr"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r>
                        <a:rPr lang="en-US" sz="1800" dirty="0" smtClean="0">
                          <a:solidFill>
                            <a:schemeClr val="bg1"/>
                          </a:solidFill>
                          <a:latin typeface="Arial" pitchFamily="34" charset="0"/>
                          <a:cs typeface="Arial" pitchFamily="34" charset="0"/>
                        </a:rPr>
                        <a:t>$2,000</a:t>
                      </a:r>
                      <a:endParaRPr lang="en-US" sz="1800" dirty="0">
                        <a:solidFill>
                          <a:schemeClr val="bg1"/>
                        </a:solidFill>
                        <a:latin typeface="Arial" pitchFamily="34" charset="0"/>
                        <a:cs typeface="Arial" pitchFamily="34" charset="0"/>
                      </a:endParaRPr>
                    </a:p>
                  </a:txBody>
                  <a:tcPr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endParaRPr lang="en-US" sz="1800" dirty="0">
                        <a:solidFill>
                          <a:schemeClr val="bg1"/>
                        </a:solidFill>
                        <a:latin typeface="Arial" pitchFamily="34" charset="0"/>
                        <a:cs typeface="Arial" pitchFamily="34" charset="0"/>
                      </a:endParaRPr>
                    </a:p>
                  </a:txBody>
                  <a:tcPr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r"/>
                      <a:r>
                        <a:rPr lang="en-US" sz="1800" dirty="0" smtClean="0">
                          <a:solidFill>
                            <a:schemeClr val="bg1"/>
                          </a:solidFill>
                          <a:latin typeface="Arial" pitchFamily="34" charset="0"/>
                          <a:cs typeface="Arial" pitchFamily="34" charset="0"/>
                        </a:rPr>
                        <a:t>$1,725</a:t>
                      </a:r>
                      <a:endParaRPr lang="en-US" sz="1800" dirty="0">
                        <a:solidFill>
                          <a:schemeClr val="bg1"/>
                        </a:solidFill>
                        <a:latin typeface="Arial" pitchFamily="34" charset="0"/>
                        <a:cs typeface="Arial" pitchFamily="34" charset="0"/>
                      </a:endParaRPr>
                    </a:p>
                  </a:txBody>
                  <a:tcPr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cap="flat">
                      <a:noFill/>
                    </a:lnR>
                    <a:lnT>
                      <a:noFill/>
                    </a:lnT>
                    <a:lnB cap="flat">
                      <a:noFill/>
                    </a:lnB>
                    <a:lnTlToBr>
                      <a:noFill/>
                    </a:lnTlToBr>
                    <a:lnBlToTr>
                      <a:noFill/>
                    </a:lnBlToTr>
                    <a:noFill/>
                  </a:tcPr>
                </a:tc>
              </a:tr>
              <a:tr h="4076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1" i="0" u="none" strike="noStrike" cap="none" normalizeH="0" baseline="0" dirty="0" smtClean="0">
                          <a:ln>
                            <a:noFill/>
                          </a:ln>
                          <a:solidFill>
                            <a:schemeClr val="bg1"/>
                          </a:solidFill>
                          <a:effectLst/>
                          <a:latin typeface="Arial" charset="0"/>
                        </a:rPr>
                        <a:t>PLUS Parent Loan</a:t>
                      </a:r>
                    </a:p>
                  </a:txBody>
                  <a:tcPr horzOverflow="overflow">
                    <a:lnL cap="flat">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$9,225</a:t>
                      </a:r>
                    </a:p>
                  </a:txBody>
                  <a:tcPr anchor="ctr"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anchor="ctr"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 $5,725</a:t>
                      </a:r>
                    </a:p>
                  </a:txBody>
                  <a:tcPr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r>
                        <a:rPr kumimoji="0" lang="en-US" sz="1800" b="0" i="0" u="none" strike="noStrike" cap="none" normalizeH="0" baseline="0" dirty="0" smtClean="0">
                          <a:ln>
                            <a:noFill/>
                          </a:ln>
                          <a:solidFill>
                            <a:schemeClr val="bg1"/>
                          </a:solidFill>
                          <a:effectLst/>
                          <a:latin typeface="Arial" charset="0"/>
                        </a:rPr>
                        <a:t> $0</a:t>
                      </a:r>
                    </a:p>
                  </a:txBody>
                  <a:tcPr horzOverflow="overflow">
                    <a:lnL>
                      <a:noFill/>
                    </a:lnL>
                    <a:lnR>
                      <a:noFill/>
                    </a:lnR>
                    <a:lnT>
                      <a:noFill/>
                    </a:lnT>
                    <a:lnB cap="flat">
                      <a:noFill/>
                    </a:lnB>
                    <a:lnTlToBr>
                      <a:noFill/>
                    </a:lnTlToBr>
                    <a:lnBlToTr>
                      <a:noFill/>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r" defTabSz="914400" rtl="0" eaLnBrk="1" fontAlgn="base" latinLnBrk="0" hangingPunct="1">
                        <a:lnSpc>
                          <a:spcPct val="100000"/>
                        </a:lnSpc>
                        <a:spcBef>
                          <a:spcPct val="20000"/>
                        </a:spcBef>
                        <a:spcAft>
                          <a:spcPct val="0"/>
                        </a:spcAft>
                        <a:buClr>
                          <a:srgbClr val="9933FF"/>
                        </a:buClr>
                        <a:buSzPct val="85000"/>
                        <a:buFont typeface="Wingdings" pitchFamily="2" charset="2"/>
                        <a:buNone/>
                        <a:tabLst/>
                      </a:pPr>
                      <a:endParaRPr kumimoji="0" lang="en-US" sz="1800" b="0" i="0" u="none" strike="noStrike" cap="none" normalizeH="0" baseline="0" dirty="0" smtClean="0">
                        <a:ln>
                          <a:noFill/>
                        </a:ln>
                        <a:solidFill>
                          <a:schemeClr val="bg1"/>
                        </a:solidFill>
                        <a:effectLst/>
                        <a:latin typeface="Arial" charset="0"/>
                      </a:endParaRPr>
                    </a:p>
                  </a:txBody>
                  <a:tcPr horzOverflow="overflow">
                    <a:lnL>
                      <a:noFill/>
                    </a:lnL>
                    <a:lnR cap="flat">
                      <a:noFill/>
                    </a:lnR>
                    <a:lnT>
                      <a:noFill/>
                    </a:lnT>
                    <a:lnB cap="flat">
                      <a:noFill/>
                    </a:lnB>
                    <a:lnTlToBr>
                      <a:noFill/>
                    </a:lnTlToBr>
                    <a:lnBlToTr>
                      <a:noFill/>
                    </a:lnBlToTr>
                    <a:noFill/>
                  </a:tcPr>
                </a:tc>
              </a:tr>
            </a:tbl>
          </a:graphicData>
        </a:graphic>
      </p:graphicFrame>
    </p:spTree>
    <p:extLst>
      <p:ext uri="{BB962C8B-B14F-4D97-AF65-F5344CB8AC3E}">
        <p14:creationId xmlns:p14="http://schemas.microsoft.com/office/powerpoint/2010/main" val="38163148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1569660"/>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Types of Aid –</a:t>
            </a:r>
          </a:p>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Federal student aid programs</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516835" y="2249220"/>
            <a:ext cx="11221278" cy="3970318"/>
          </a:xfrm>
          <a:prstGeom prst="rect">
            <a:avLst/>
          </a:prstGeom>
        </p:spPr>
        <p:txBody>
          <a:bodyPr wrap="square" numCol="2">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Federal Pell </a:t>
            </a:r>
            <a:r>
              <a:rPr lang="en-US" sz="2800" b="1"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Grant</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Iraq and Afghanistan Service </a:t>
            </a:r>
            <a:r>
              <a:rPr lang="en-US" sz="2800" b="1"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Grant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(IASG)</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Teacher Education Assistance for College and Higher Education</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(TEACH) </a:t>
            </a:r>
            <a:r>
              <a:rPr lang="en-US" sz="2800" b="1"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a:t>
            </a:r>
            <a:r>
              <a:rPr lang="en-US" sz="2800" b="1"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rant</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Federal Supplemental Education Opportunity </a:t>
            </a:r>
            <a:r>
              <a:rPr lang="en-US" sz="2800" b="1"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Grant</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(FSEOG)</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Federal Work-Study (FWS)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Federal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Perkins Loan (phase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out)</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Subsidized and Unsubsidized federal direct student loans (Direct Loans)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PLUS loans</a:t>
            </a:r>
          </a:p>
        </p:txBody>
      </p:sp>
    </p:spTree>
    <p:extLst>
      <p:ext uri="{BB962C8B-B14F-4D97-AF65-F5344CB8AC3E}">
        <p14:creationId xmlns:p14="http://schemas.microsoft.com/office/powerpoint/2010/main" val="3087593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69573" y="467133"/>
            <a:ext cx="6609523"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Types of financial aid</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487012" y="1440442"/>
            <a:ext cx="3021502" cy="4401205"/>
          </a:xfrm>
          <a:prstGeom prst="rect">
            <a:avLst/>
          </a:prstGeom>
        </p:spPr>
        <p:txBody>
          <a:bodyPr wrap="square">
            <a:spAutoFit/>
          </a:bodyPr>
          <a:lstStyle/>
          <a:p>
            <a:pPr marL="457200" indent="-457200">
              <a:lnSpc>
                <a:spcPct val="20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Scholarships</a:t>
            </a:r>
          </a:p>
          <a:p>
            <a:pPr marL="457200" indent="-457200">
              <a:lnSpc>
                <a:spcPct val="20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Grants</a:t>
            </a:r>
          </a:p>
          <a:p>
            <a:pPr marL="457200" indent="-457200">
              <a:lnSpc>
                <a:spcPct val="200000"/>
              </a:lnSpc>
              <a:buFont typeface="Arial" panose="020B0604020202020204" pitchFamily="34" charset="0"/>
              <a:buChar char="•"/>
            </a:pP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nSpc>
                <a:spcPct val="20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Employment</a:t>
            </a:r>
          </a:p>
          <a:p>
            <a:pPr marL="457200" indent="-457200">
              <a:lnSpc>
                <a:spcPct val="20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Loans</a:t>
            </a:r>
          </a:p>
        </p:txBody>
      </p:sp>
      <p:sp>
        <p:nvSpPr>
          <p:cNvPr id="3" name="Right Brace 2"/>
          <p:cNvSpPr/>
          <p:nvPr/>
        </p:nvSpPr>
        <p:spPr>
          <a:xfrm>
            <a:off x="3508514" y="1888434"/>
            <a:ext cx="745435" cy="1143000"/>
          </a:xfrm>
          <a:prstGeom prst="rightBrace">
            <a:avLst/>
          </a:prstGeom>
          <a:ln w="25400">
            <a:solidFill>
              <a:schemeClr val="bg1"/>
            </a:solidFill>
          </a:ln>
          <a:scene3d>
            <a:camera prst="orthographicFront"/>
            <a:lightRig rig="threePt" dir="t"/>
          </a:scene3d>
          <a:sp3d extrusionH="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5" name="Right Brace 4"/>
          <p:cNvSpPr/>
          <p:nvPr/>
        </p:nvSpPr>
        <p:spPr>
          <a:xfrm>
            <a:off x="3508513" y="4456043"/>
            <a:ext cx="745435" cy="1143000"/>
          </a:xfrm>
          <a:prstGeom prst="rightBrace">
            <a:avLst/>
          </a:prstGeom>
          <a:ln w="25400">
            <a:solidFill>
              <a:schemeClr val="bg1"/>
            </a:solidFill>
          </a:ln>
          <a:scene3d>
            <a:camera prst="orthographicFront"/>
            <a:lightRig rig="threePt" dir="t"/>
          </a:scene3d>
          <a:sp3d extrusionH="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7" name="Rectangle 6"/>
          <p:cNvSpPr/>
          <p:nvPr/>
        </p:nvSpPr>
        <p:spPr>
          <a:xfrm>
            <a:off x="4515672" y="1583095"/>
            <a:ext cx="3021502" cy="3728906"/>
          </a:xfrm>
          <a:prstGeom prst="rect">
            <a:avLst/>
          </a:prstGeom>
        </p:spPr>
        <p:txBody>
          <a:bodyPr wrap="square">
            <a:spAutoFit/>
          </a:bodyPr>
          <a:lstStyle/>
          <a:p>
            <a:pPr marL="457200" indent="-457200">
              <a:lnSpc>
                <a:spcPct val="30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Gift aid</a:t>
            </a:r>
          </a:p>
          <a:p>
            <a:pPr marL="457200" indent="-457200">
              <a:lnSpc>
                <a:spcPct val="300000"/>
              </a:lnSpc>
              <a:buFont typeface="Arial" panose="020B0604020202020204" pitchFamily="34" charset="0"/>
              <a:buChar char="•"/>
            </a:pP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lnSpc>
                <a:spcPct val="30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Self-help aid</a:t>
            </a:r>
          </a:p>
        </p:txBody>
      </p:sp>
    </p:spTree>
    <p:extLst>
      <p:ext uri="{BB962C8B-B14F-4D97-AF65-F5344CB8AC3E}">
        <p14:creationId xmlns:p14="http://schemas.microsoft.com/office/powerpoint/2010/main" val="269597139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083362" y="447257"/>
            <a:ext cx="4462669" cy="769441"/>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Gift aid: Grants</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318050" y="1415523"/>
            <a:ext cx="6132445" cy="2246769"/>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Do not have to be paid back</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Awarded based on financial need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Examples:  Pell Grant, FSEOG</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r>
            <a:b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b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44674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61296" y="146811"/>
            <a:ext cx="6142383" cy="1446550"/>
          </a:xfrm>
          <a:prstGeom prst="rect">
            <a:avLst/>
          </a:prstGeom>
          <a:noFill/>
        </p:spPr>
        <p:txBody>
          <a:bodyPr wrap="square" rtlCol="0">
            <a:spAutoFit/>
          </a:bodyPr>
          <a:lstStyle/>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How do I get Financial Aid?	</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161296" y="1893807"/>
            <a:ext cx="6148064" cy="3539430"/>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Apply for an FSA-ID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Complete the FAFSA</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Apply early</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Apply for Scholarships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Follow instructions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Pay attention to/meet all deadlines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Apply </a:t>
            </a:r>
            <a:r>
              <a:rPr lang="en-US" sz="2800" i="1" u="sng"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EVERY YEAR </a:t>
            </a:r>
          </a:p>
          <a:p>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3927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6024763" y="467134"/>
            <a:ext cx="5951886" cy="769441"/>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Gift aid: Scholarships</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6309360" y="1415525"/>
            <a:ext cx="5882639" cy="2677656"/>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Do not have to be paid back</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Awarded on basis of merit, skill, need, or unique characteristic</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Deadlines are non-negotiable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Examples:  Elks Scholarship, MSU scholarships, etc</a:t>
            </a:r>
            <a:r>
              <a:rPr lang="en-US" sz="2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a:t>
            </a:r>
            <a:endPar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endParaRPr>
          </a:p>
        </p:txBody>
      </p:sp>
      <p:sp>
        <p:nvSpPr>
          <p:cNvPr id="3" name="TextBox 2"/>
          <p:cNvSpPr txBox="1"/>
          <p:nvPr/>
        </p:nvSpPr>
        <p:spPr>
          <a:xfrm>
            <a:off x="8424851" y="4369113"/>
            <a:ext cx="3877985" cy="181588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Remember – you have to  APPLY</a:t>
            </a:r>
          </a:p>
          <a:p>
            <a:pPr marL="457200" indent="-457200">
              <a:buFont typeface="Arial" panose="020B0604020202020204" pitchFamily="34" charset="0"/>
              <a:buChar char="•"/>
            </a:pPr>
            <a:r>
              <a:rPr lang="en-US" sz="2800" dirty="0" smtClean="0">
                <a:solidFill>
                  <a:schemeClr val="bg1"/>
                </a:solidFill>
                <a:latin typeface="Arial" panose="020B0604020202020204" pitchFamily="34" charset="0"/>
                <a:cs typeface="Arial" panose="020B0604020202020204" pitchFamily="34" charset="0"/>
              </a:rPr>
              <a:t>Separate App from FAFSA!</a:t>
            </a: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089585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27384" y="238542"/>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Gift Aid: Scholarships</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579549" y="3341899"/>
            <a:ext cx="9414457" cy="2092881"/>
          </a:xfrm>
          <a:prstGeom prst="rect">
            <a:avLst/>
          </a:prstGeom>
        </p:spPr>
        <p:txBody>
          <a:bodyPr wrap="square">
            <a:spAutoFit/>
          </a:bodyPr>
          <a:lstStyle/>
          <a:p>
            <a:r>
              <a:rPr lang="en-US" sz="26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92% come from </a:t>
            </a:r>
            <a:r>
              <a:rPr lang="en-US" sz="26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local resources &amp; the </a:t>
            </a:r>
            <a:r>
              <a:rPr lang="en-US" sz="26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college you </a:t>
            </a:r>
            <a:r>
              <a:rPr lang="en-US" sz="26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attend</a:t>
            </a:r>
          </a:p>
          <a:p>
            <a:pPr marL="457200" indent="-457200">
              <a:buFont typeface="Arial" panose="020B0604020202020204" pitchFamily="34" charset="0"/>
              <a:buChar char="•"/>
            </a:pPr>
            <a:r>
              <a:rPr lang="en-US" sz="26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High </a:t>
            </a:r>
            <a:r>
              <a:rPr lang="en-US" sz="26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School counselors</a:t>
            </a:r>
          </a:p>
          <a:p>
            <a:pPr marL="457200" indent="-457200">
              <a:buFont typeface="Arial" panose="020B0604020202020204" pitchFamily="34" charset="0"/>
              <a:buChar char="•"/>
            </a:pPr>
            <a:r>
              <a:rPr lang="en-US" sz="26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College Financial Aid </a:t>
            </a:r>
            <a:r>
              <a:rPr lang="en-US" sz="26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website</a:t>
            </a:r>
            <a:endParaRPr lang="en-US" sz="26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6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Admissions </a:t>
            </a:r>
            <a:r>
              <a:rPr lang="en-US" sz="26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Offices</a:t>
            </a:r>
          </a:p>
          <a:p>
            <a:pPr marL="457200" indent="-457200">
              <a:buFont typeface="Arial" panose="020B0604020202020204" pitchFamily="34" charset="0"/>
              <a:buChar char="•"/>
            </a:pPr>
            <a:r>
              <a:rPr lang="en-US" sz="26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Small scholarships add up … sometimes to $1.4 Million</a:t>
            </a:r>
            <a:endParaRPr lang="en-US" sz="26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31363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27384" y="238542"/>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Gift Aid: Scholarships</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6" name="TextBox 5"/>
          <p:cNvSpPr txBox="1"/>
          <p:nvPr/>
        </p:nvSpPr>
        <p:spPr>
          <a:xfrm>
            <a:off x="427384" y="3164681"/>
            <a:ext cx="8964810" cy="3600986"/>
          </a:xfrm>
          <a:prstGeom prst="rect">
            <a:avLst/>
          </a:prstGeom>
          <a:noFill/>
        </p:spPr>
        <p:txBody>
          <a:bodyPr wrap="square" rtlCol="0">
            <a:spAutoFit/>
          </a:bodyPr>
          <a:lstStyle/>
          <a:p>
            <a:r>
              <a:rPr lang="en-US" sz="3200" dirty="0">
                <a:solidFill>
                  <a:prstClr val="white"/>
                </a:solidFill>
                <a:latin typeface="Arial" panose="020B0604020202020204" pitchFamily="34" charset="0"/>
                <a:cs typeface="Arial" panose="020B0604020202020204" pitchFamily="34" charset="0"/>
              </a:rPr>
              <a:t>Free internet searches</a:t>
            </a:r>
          </a:p>
          <a:p>
            <a:pPr marL="457200" indent="-457200">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Use to </a:t>
            </a:r>
            <a:r>
              <a:rPr lang="en-US" sz="2800" i="1" dirty="0">
                <a:solidFill>
                  <a:prstClr val="white"/>
                </a:solidFill>
                <a:latin typeface="Arial" panose="020B0604020202020204" pitchFamily="34" charset="0"/>
                <a:cs typeface="Arial" panose="020B0604020202020204" pitchFamily="34" charset="0"/>
              </a:rPr>
              <a:t>supplement</a:t>
            </a:r>
            <a:r>
              <a:rPr lang="en-US" sz="2800" dirty="0">
                <a:solidFill>
                  <a:prstClr val="white"/>
                </a:solidFill>
                <a:latin typeface="Arial" panose="020B0604020202020204" pitchFamily="34" charset="0"/>
                <a:cs typeface="Arial" panose="020B0604020202020204" pitchFamily="34" charset="0"/>
              </a:rPr>
              <a:t> local, college apps</a:t>
            </a:r>
          </a:p>
          <a:p>
            <a:pPr marL="457200" indent="-457200">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SCHOLLY!  Ask me for your free join code or visit Smartaboutcollege.org</a:t>
            </a:r>
          </a:p>
          <a:p>
            <a:pPr marL="457200" indent="-457200">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https://bigfuture.collegeboard.org</a:t>
            </a:r>
          </a:p>
          <a:p>
            <a:pPr marL="457200" indent="-457200">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https://www.mus.edu/Prepare/Pay/Scholarships</a:t>
            </a:r>
          </a:p>
          <a:p>
            <a:pPr marL="285750" indent="-285750">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  Fastweb.com</a:t>
            </a:r>
          </a:p>
          <a:p>
            <a:pPr marL="285750" indent="-285750">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Beware of scams - if it sounds too good to be true . . . </a:t>
            </a:r>
          </a:p>
        </p:txBody>
      </p:sp>
    </p:spTree>
    <p:extLst>
      <p:ext uri="{BB962C8B-B14F-4D97-AF65-F5344CB8AC3E}">
        <p14:creationId xmlns:p14="http://schemas.microsoft.com/office/powerpoint/2010/main" val="9605842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77689" y="238542"/>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Self-help aid: Work-study</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985540" y="2830574"/>
            <a:ext cx="9859618" cy="2677656"/>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Student earns money to help pay educational costs</a:t>
            </a: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Student work schedule does not interfere with classes</a:t>
            </a: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Can be on or off campus</a:t>
            </a: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Won’t appear on your statement as a credit – why?</a:t>
            </a:r>
          </a:p>
        </p:txBody>
      </p:sp>
    </p:spTree>
    <p:extLst>
      <p:ext uri="{BB962C8B-B14F-4D97-AF65-F5344CB8AC3E}">
        <p14:creationId xmlns:p14="http://schemas.microsoft.com/office/powerpoint/2010/main" val="37245457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Self-help aid: Loans</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0" y="1257613"/>
            <a:ext cx="12192000" cy="5701561"/>
          </a:xfrm>
          <a:prstGeom prst="rect">
            <a:avLst/>
          </a:prstGeom>
        </p:spPr>
        <p:txBody>
          <a:bodyPr wrap="square">
            <a:spAutoFit/>
          </a:bodyPr>
          <a:lstStyle/>
          <a:p>
            <a:pPr marL="457200" indent="-457200">
              <a:lnSpc>
                <a:spcPct val="150000"/>
              </a:lnSpc>
              <a:buFont typeface="Arial" panose="020B0604020202020204" pitchFamily="34" charset="0"/>
              <a:buChar char="•"/>
            </a:pPr>
            <a:r>
              <a:rPr lang="en-US" sz="27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Money borrowed to pay college expenses</a:t>
            </a:r>
          </a:p>
          <a:p>
            <a:pPr marL="457200" indent="-457200">
              <a:lnSpc>
                <a:spcPct val="150000"/>
              </a:lnSpc>
              <a:buFont typeface="Arial" panose="020B0604020202020204" pitchFamily="34" charset="0"/>
              <a:buChar char="•"/>
            </a:pPr>
            <a:r>
              <a:rPr lang="en-US" sz="27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Repayment begins after student leaves school</a:t>
            </a:r>
          </a:p>
          <a:p>
            <a:pPr marL="457200" indent="-457200">
              <a:lnSpc>
                <a:spcPct val="150000"/>
              </a:lnSpc>
              <a:buFont typeface="Arial" panose="020B0604020202020204" pitchFamily="34" charset="0"/>
              <a:buChar char="•"/>
            </a:pPr>
            <a:r>
              <a:rPr lang="en-US" sz="27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Free money first; borrow only what is really needed</a:t>
            </a:r>
          </a:p>
          <a:p>
            <a:pPr marL="457200" indent="-457200">
              <a:lnSpc>
                <a:spcPct val="150000"/>
              </a:lnSpc>
              <a:buFont typeface="Arial" panose="020B0604020202020204" pitchFamily="34" charset="0"/>
              <a:buChar char="•"/>
            </a:pPr>
            <a:r>
              <a:rPr lang="en-US" sz="27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Federal loans can be an investment in your future</a:t>
            </a:r>
          </a:p>
          <a:p>
            <a:pPr marL="914400" lvl="1" indent="-457200">
              <a:lnSpc>
                <a:spcPct val="150000"/>
              </a:lnSpc>
              <a:buFont typeface="Arial" panose="020B0604020202020204" pitchFamily="34" charset="0"/>
              <a:buChar char="•"/>
            </a:pPr>
            <a:r>
              <a:rPr lang="en-US" sz="27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Federal Direct Student loans 4.29%* no credit check/no denial</a:t>
            </a:r>
          </a:p>
          <a:p>
            <a:pPr marL="914400" lvl="1" indent="-457200">
              <a:lnSpc>
                <a:spcPct val="150000"/>
              </a:lnSpc>
              <a:buFont typeface="Arial" panose="020B0604020202020204" pitchFamily="34" charset="0"/>
              <a:buChar char="•"/>
            </a:pPr>
            <a:r>
              <a:rPr lang="en-US" sz="27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Parent (PLUS) Loans 6.84%*  - Credit check, can be denied</a:t>
            </a:r>
          </a:p>
          <a:p>
            <a:pPr marL="1371600" lvl="2" indent="-457200">
              <a:lnSpc>
                <a:spcPct val="150000"/>
              </a:lnSpc>
              <a:buFont typeface="Courier New" panose="02070309020205020404" pitchFamily="49" charset="0"/>
              <a:buChar char="o"/>
            </a:pPr>
            <a:r>
              <a:rPr lang="en-US" sz="27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If denied, student can receive additional loan funds</a:t>
            </a:r>
          </a:p>
          <a:p>
            <a:pPr marL="914400" lvl="1" indent="-457200">
              <a:lnSpc>
                <a:spcPct val="150000"/>
              </a:lnSpc>
              <a:buFont typeface="Arial" panose="020B0604020202020204" pitchFamily="34" charset="0"/>
              <a:buChar char="•"/>
            </a:pPr>
            <a:r>
              <a:rPr lang="en-US" sz="27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a:t>
            </a:r>
            <a:r>
              <a:rPr lang="en-US" sz="27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rivate student loans (last resort) credit check, interest varies,</a:t>
            </a:r>
          </a:p>
          <a:p>
            <a:pPr lvl="1">
              <a:lnSpc>
                <a:spcPct val="150000"/>
              </a:lnSpc>
            </a:pPr>
            <a:r>
              <a:rPr lang="en-US" sz="27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en-US" sz="27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Co-signer often required</a:t>
            </a:r>
          </a:p>
        </p:txBody>
      </p:sp>
    </p:spTree>
    <p:extLst>
      <p:ext uri="{BB962C8B-B14F-4D97-AF65-F5344CB8AC3E}">
        <p14:creationId xmlns:p14="http://schemas.microsoft.com/office/powerpoint/2010/main" val="9719597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97567" y="477078"/>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How do I apply for a Federal loan?</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477079" y="1416495"/>
            <a:ext cx="11221278" cy="4616648"/>
          </a:xfrm>
          <a:prstGeom prst="rect">
            <a:avLst/>
          </a:prstGeom>
        </p:spPr>
        <p:txBody>
          <a:bodyPr wrap="square">
            <a:spAutoFit/>
          </a:bodyPr>
          <a:lstStyle/>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Complete the FAFSA</a:t>
            </a: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Go through awarding process at your school</a:t>
            </a: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If you are offered a Federal loan, accept minimum amount possible</a:t>
            </a: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Accept any Subsidized loan offers first – Why?</a:t>
            </a: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Complete the Master Promissory Note (MPN) @ studentloans.gov</a:t>
            </a: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Complete entrance counseling at studentloans.gov</a:t>
            </a:r>
          </a:p>
          <a:p>
            <a:pPr marL="457200" indent="-457200">
              <a:lnSpc>
                <a:spcPct val="150000"/>
              </a:lnSpc>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Any other requirements from your school</a:t>
            </a:r>
          </a:p>
        </p:txBody>
      </p:sp>
    </p:spTree>
    <p:extLst>
      <p:ext uri="{BB962C8B-B14F-4D97-AF65-F5344CB8AC3E}">
        <p14:creationId xmlns:p14="http://schemas.microsoft.com/office/powerpoint/2010/main" val="21580482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63534" y="339918"/>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How Much Can I Borrow?</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graphicFrame>
        <p:nvGraphicFramePr>
          <p:cNvPr id="5" name="Table Placeholder 3"/>
          <p:cNvGraphicFramePr>
            <a:graphicFrameLocks/>
          </p:cNvGraphicFramePr>
          <p:nvPr>
            <p:extLst>
              <p:ext uri="{D42A27DB-BD31-4B8C-83A1-F6EECF244321}">
                <p14:modId xmlns:p14="http://schemas.microsoft.com/office/powerpoint/2010/main" val="277926270"/>
              </p:ext>
            </p:extLst>
          </p:nvPr>
        </p:nvGraphicFramePr>
        <p:xfrm>
          <a:off x="1411941" y="1170915"/>
          <a:ext cx="9403976" cy="4814046"/>
        </p:xfrm>
        <a:graphic>
          <a:graphicData uri="http://schemas.openxmlformats.org/drawingml/2006/table">
            <a:tbl>
              <a:tblPr firstRow="1" bandRow="1">
                <a:tableStyleId>{3C2FFA5D-87B4-456A-9821-1D502468CF0F}</a:tableStyleId>
              </a:tblPr>
              <a:tblGrid>
                <a:gridCol w="2350994"/>
                <a:gridCol w="2350994"/>
                <a:gridCol w="2350994"/>
                <a:gridCol w="2350994"/>
              </a:tblGrid>
              <a:tr h="1315711">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n-US" sz="2000" dirty="0" smtClean="0"/>
                    </a:p>
                    <a:p>
                      <a:pPr algn="ctr"/>
                      <a:r>
                        <a:rPr lang="en-US" sz="2000" dirty="0" smtClean="0"/>
                        <a:t>Grade Level</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Subsidized may not exceed</a:t>
                      </a:r>
                    </a:p>
                    <a:p>
                      <a:pPr algn="ctr"/>
                      <a:r>
                        <a:rPr lang="en-US" sz="2000" dirty="0" smtClean="0"/>
                        <a:t>4.29%*</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endParaRPr lang="en-US" sz="2000" dirty="0" smtClean="0"/>
                    </a:p>
                    <a:p>
                      <a:pPr algn="ctr"/>
                      <a:r>
                        <a:rPr lang="en-US" sz="2000" dirty="0" smtClean="0"/>
                        <a:t>Unsubsidized</a:t>
                      </a:r>
                    </a:p>
                    <a:p>
                      <a:pPr algn="ctr"/>
                      <a:r>
                        <a:rPr lang="en-US" sz="2000" dirty="0" smtClean="0"/>
                        <a:t>4.29%*</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2000"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Annual Limit</a:t>
                      </a:r>
                    </a:p>
                    <a:p>
                      <a:pPr algn="ctr"/>
                      <a:endParaRPr lang="en-US" sz="2000" dirty="0">
                        <a:solidFill>
                          <a:schemeClr val="bg1"/>
                        </a:solidFill>
                        <a:latin typeface="Arial" panose="020B0604020202020204" pitchFamily="34" charset="0"/>
                        <a:cs typeface="Arial" panose="020B0604020202020204" pitchFamily="34" charset="0"/>
                      </a:endParaRPr>
                    </a:p>
                  </a:txBody>
                  <a:tcPr/>
                </a:tc>
              </a:tr>
              <a:tr h="630963">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dirty="0" smtClean="0"/>
                        <a:t>1</a:t>
                      </a:r>
                      <a:r>
                        <a:rPr lang="en-US" sz="2000" baseline="30000" dirty="0" smtClean="0"/>
                        <a:t>st</a:t>
                      </a:r>
                      <a:r>
                        <a:rPr lang="en-US" sz="2000" dirty="0" smtClean="0"/>
                        <a:t> year</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  $3,500</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smtClean="0"/>
                        <a:t>  $2,000</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smtClean="0"/>
                        <a:t>  $5,500</a:t>
                      </a:r>
                      <a:endParaRPr lang="en-US" sz="2000" dirty="0">
                        <a:solidFill>
                          <a:schemeClr val="bg1"/>
                        </a:solidFill>
                        <a:latin typeface="Arial" panose="020B0604020202020204" pitchFamily="34" charset="0"/>
                        <a:cs typeface="Arial" panose="020B0604020202020204" pitchFamily="34" charset="0"/>
                      </a:endParaRPr>
                    </a:p>
                  </a:txBody>
                  <a:tcPr/>
                </a:tc>
              </a:tr>
              <a:tr h="588898">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dirty="0" smtClean="0"/>
                        <a:t>2</a:t>
                      </a:r>
                      <a:r>
                        <a:rPr lang="en-US" sz="2000" baseline="30000" dirty="0" smtClean="0"/>
                        <a:t>nd</a:t>
                      </a:r>
                      <a:r>
                        <a:rPr lang="en-US" sz="2000" dirty="0" smtClean="0"/>
                        <a:t> year</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smtClean="0"/>
                        <a:t>  $4,500</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smtClean="0"/>
                        <a:t>  $2,000</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  $6,500</a:t>
                      </a:r>
                      <a:endParaRPr lang="en-US" sz="2000" dirty="0">
                        <a:solidFill>
                          <a:schemeClr val="bg1"/>
                        </a:solidFill>
                        <a:latin typeface="Arial" panose="020B0604020202020204" pitchFamily="34" charset="0"/>
                        <a:cs typeface="Arial" panose="020B0604020202020204" pitchFamily="34" charset="0"/>
                      </a:endParaRPr>
                    </a:p>
                  </a:txBody>
                  <a:tcPr/>
                </a:tc>
              </a:tr>
              <a:tr h="88334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dirty="0" smtClean="0"/>
                        <a:t>3</a:t>
                      </a:r>
                      <a:r>
                        <a:rPr lang="en-US" sz="2000" baseline="30000" dirty="0" smtClean="0"/>
                        <a:t>rd</a:t>
                      </a:r>
                      <a:r>
                        <a:rPr lang="en-US" sz="2000" baseline="0" dirty="0" smtClean="0"/>
                        <a:t> year and beyond</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smtClean="0"/>
                        <a:t>  $5,500</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smtClean="0"/>
                        <a:t>  $2,000</a:t>
                      </a:r>
                      <a:endParaRPr lang="en-US" sz="2000"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smtClean="0"/>
                        <a:t>  $7,500</a:t>
                      </a:r>
                      <a:endParaRPr lang="en-US" sz="2000" dirty="0">
                        <a:solidFill>
                          <a:schemeClr val="bg1"/>
                        </a:solidFill>
                        <a:latin typeface="Arial" panose="020B0604020202020204" pitchFamily="34" charset="0"/>
                        <a:cs typeface="Arial" panose="020B0604020202020204" pitchFamily="34" charset="0"/>
                      </a:endParaRPr>
                    </a:p>
                  </a:txBody>
                  <a:tcPr/>
                </a:tc>
              </a:tr>
              <a:tr h="51178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endParaRPr lang="en-US" sz="2000" b="1"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n-US" sz="2000" b="1" dirty="0" smtClean="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n-US" sz="2000" b="1"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n-US" sz="2000" b="1" dirty="0">
                        <a:solidFill>
                          <a:schemeClr val="bg1"/>
                        </a:solidFill>
                        <a:latin typeface="Arial" panose="020B0604020202020204" pitchFamily="34" charset="0"/>
                        <a:cs typeface="Arial" panose="020B0604020202020204" pitchFamily="34" charset="0"/>
                      </a:endParaRPr>
                    </a:p>
                  </a:txBody>
                  <a:tcPr/>
                </a:tc>
              </a:tr>
              <a:tr h="883347">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en-US" sz="2000" dirty="0" smtClean="0"/>
                        <a:t>AGGREGATE LIMIT</a:t>
                      </a:r>
                      <a:endParaRPr lang="en-US" sz="2000" b="1"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smtClean="0"/>
                        <a:t>  $23,000</a:t>
                      </a:r>
                      <a:endParaRPr lang="en-US" sz="2000" b="1" dirty="0" smtClean="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en-US" sz="2000" b="1" dirty="0">
                        <a:solidFill>
                          <a:schemeClr val="bg1"/>
                        </a:solidFill>
                        <a:latin typeface="Arial" panose="020B0604020202020204" pitchFamily="34" charset="0"/>
                        <a:cs typeface="Arial" panose="020B0604020202020204" pitchFamily="34" charset="0"/>
                      </a:endParaRPr>
                    </a:p>
                  </a:txBody>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en-US" sz="2000" dirty="0" smtClean="0"/>
                        <a:t>  $31,000</a:t>
                      </a:r>
                      <a:endParaRPr lang="en-US" sz="2000" b="1" dirty="0">
                        <a:solidFill>
                          <a:schemeClr val="bg1"/>
                        </a:solidFill>
                        <a:latin typeface="Arial" panose="020B0604020202020204" pitchFamily="34" charset="0"/>
                        <a:cs typeface="Arial" panose="020B0604020202020204" pitchFamily="34" charset="0"/>
                      </a:endParaRPr>
                    </a:p>
                  </a:txBody>
                  <a:tcPr/>
                </a:tc>
              </a:tr>
            </a:tbl>
          </a:graphicData>
        </a:graphic>
      </p:graphicFrame>
      <p:sp>
        <p:nvSpPr>
          <p:cNvPr id="2" name="TextBox 1"/>
          <p:cNvSpPr txBox="1"/>
          <p:nvPr/>
        </p:nvSpPr>
        <p:spPr>
          <a:xfrm>
            <a:off x="3429000" y="6156960"/>
            <a:ext cx="5660524" cy="523220"/>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sz="2800" dirty="0" smtClean="0">
                <a:solidFill>
                  <a:schemeClr val="bg1"/>
                </a:solidFill>
                <a:latin typeface="Arial" panose="020B0604020202020204" pitchFamily="34" charset="0"/>
                <a:cs typeface="Arial" panose="020B0604020202020204" pitchFamily="34" charset="0"/>
              </a:rPr>
              <a:t>How much </a:t>
            </a:r>
            <a:r>
              <a:rPr lang="en-US" sz="2800" u="sng" dirty="0" smtClean="0">
                <a:solidFill>
                  <a:schemeClr val="bg1"/>
                </a:solidFill>
                <a:latin typeface="Arial" panose="020B0604020202020204" pitchFamily="34" charset="0"/>
                <a:cs typeface="Arial" panose="020B0604020202020204" pitchFamily="34" charset="0"/>
              </a:rPr>
              <a:t>SHOULD</a:t>
            </a:r>
            <a:r>
              <a:rPr lang="en-US" sz="2800" dirty="0" smtClean="0">
                <a:solidFill>
                  <a:schemeClr val="bg1"/>
                </a:solidFill>
                <a:latin typeface="Arial" panose="020B0604020202020204" pitchFamily="34" charset="0"/>
                <a:cs typeface="Arial" panose="020B0604020202020204" pitchFamily="34" charset="0"/>
              </a:rPr>
              <a:t> you borrow?</a:t>
            </a: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1866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New This Year – FSA ID</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2859255" y="6089479"/>
            <a:ext cx="5864087" cy="523220"/>
          </a:xfrm>
          <a:prstGeom prst="rect">
            <a:avLst/>
          </a:prstGeom>
        </p:spPr>
        <p:txBody>
          <a:bodyPr wrap="square" numCol="1">
            <a:spAutoFit/>
          </a:bodyPr>
          <a:lstStyle/>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Website: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https://fsaid.ed.gov</a:t>
            </a: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7337" y="2046445"/>
            <a:ext cx="6580776" cy="3827884"/>
          </a:xfrm>
          <a:prstGeom prst="rect">
            <a:avLst/>
          </a:prstGeom>
        </p:spPr>
      </p:pic>
      <p:sp>
        <p:nvSpPr>
          <p:cNvPr id="5" name="TextBox 4"/>
          <p:cNvSpPr txBox="1"/>
          <p:nvPr/>
        </p:nvSpPr>
        <p:spPr>
          <a:xfrm>
            <a:off x="0" y="1523225"/>
            <a:ext cx="4838369" cy="4401205"/>
          </a:xfrm>
          <a:prstGeom prst="rect">
            <a:avLst/>
          </a:prstGeom>
          <a:noFill/>
        </p:spPr>
        <p:txBody>
          <a:bodyPr wrap="square" rtlCol="0">
            <a:spAutoFit/>
          </a:bodyPr>
          <a:lstStyle/>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Sign FAFSA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electronically</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Replaces the PIN number</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Used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throughout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college years for federal loan applications, records access &amp; linking to IRS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The student and one parent need an FSA-ID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Do not share your FSA-ID with ANYONE</a:t>
            </a:r>
          </a:p>
        </p:txBody>
      </p:sp>
    </p:spTree>
    <p:extLst>
      <p:ext uri="{BB962C8B-B14F-4D97-AF65-F5344CB8AC3E}">
        <p14:creationId xmlns:p14="http://schemas.microsoft.com/office/powerpoint/2010/main" val="3830881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08165" y="103890"/>
            <a:ext cx="8113872" cy="1384995"/>
          </a:xfrm>
          <a:prstGeom prst="rect">
            <a:avLst/>
          </a:prstGeom>
          <a:noFill/>
        </p:spPr>
        <p:txBody>
          <a:bodyPr wrap="square" rtlCol="0">
            <a:spAutoFit/>
          </a:bodyPr>
          <a:lstStyle/>
          <a:p>
            <a:r>
              <a:rPr lang="en-US" sz="40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New This Year:</a:t>
            </a:r>
          </a:p>
          <a:p>
            <a:r>
              <a:rPr lang="en-US" sz="40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Prior </a:t>
            </a:r>
            <a:r>
              <a:rPr lang="en-US" sz="4000" b="1" i="1" u="sng"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Prio</a:t>
            </a:r>
            <a:r>
              <a:rPr lang="en-US" sz="4000" u="sng"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a:t>
            </a:r>
            <a:r>
              <a:rPr lang="en-US" sz="40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Year (PPY)</a:t>
            </a: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TextBox 1"/>
          <p:cNvSpPr txBox="1"/>
          <p:nvPr/>
        </p:nvSpPr>
        <p:spPr>
          <a:xfrm>
            <a:off x="0" y="1488885"/>
            <a:ext cx="10955820" cy="5447645"/>
          </a:xfrm>
          <a:prstGeom prst="rect">
            <a:avLst/>
          </a:prstGeom>
          <a:noFill/>
        </p:spPr>
        <p:txBody>
          <a:bodyPr wrap="none" rtlCol="0">
            <a:spAutoFit/>
          </a:bodyPr>
          <a:lstStyle/>
          <a:p>
            <a:r>
              <a:rPr lang="en-US" sz="3200" dirty="0" smtClean="0">
                <a:solidFill>
                  <a:prstClr val="white"/>
                </a:solidFill>
              </a:rPr>
              <a:t>For  2016-2017 FAFSA, use </a:t>
            </a:r>
            <a:r>
              <a:rPr lang="en-US" sz="3200" b="1" u="sng" dirty="0" smtClean="0">
                <a:solidFill>
                  <a:prstClr val="white"/>
                </a:solidFill>
              </a:rPr>
              <a:t>2015</a:t>
            </a:r>
            <a:r>
              <a:rPr lang="en-US" sz="3200" dirty="0" smtClean="0">
                <a:solidFill>
                  <a:prstClr val="white"/>
                </a:solidFill>
              </a:rPr>
              <a:t> income info</a:t>
            </a:r>
          </a:p>
          <a:p>
            <a:pPr marL="457200" indent="-457200">
              <a:buFont typeface="Arial" panose="020B0604020202020204" pitchFamily="34" charset="0"/>
              <a:buChar char="•"/>
            </a:pPr>
            <a:r>
              <a:rPr lang="en-US" sz="2800" dirty="0" smtClean="0">
                <a:solidFill>
                  <a:prstClr val="white"/>
                </a:solidFill>
              </a:rPr>
              <a:t>The </a:t>
            </a:r>
            <a:r>
              <a:rPr lang="en-US" sz="2800" b="1" dirty="0" smtClean="0">
                <a:solidFill>
                  <a:prstClr val="white"/>
                </a:solidFill>
              </a:rPr>
              <a:t>PRIOR</a:t>
            </a:r>
            <a:r>
              <a:rPr lang="en-US" sz="2800" dirty="0" smtClean="0">
                <a:solidFill>
                  <a:prstClr val="white"/>
                </a:solidFill>
              </a:rPr>
              <a:t> year</a:t>
            </a:r>
          </a:p>
          <a:p>
            <a:pPr marL="457200" indent="-457200">
              <a:buFont typeface="Arial" panose="020B0604020202020204" pitchFamily="34" charset="0"/>
              <a:buChar char="•"/>
            </a:pPr>
            <a:r>
              <a:rPr lang="en-US" sz="2800" dirty="0" smtClean="0">
                <a:solidFill>
                  <a:prstClr val="white"/>
                </a:solidFill>
              </a:rPr>
              <a:t>Estimate if necessary using 2014 tax form,</a:t>
            </a:r>
          </a:p>
          <a:p>
            <a:r>
              <a:rPr lang="en-US" sz="2800" dirty="0">
                <a:solidFill>
                  <a:prstClr val="white"/>
                </a:solidFill>
              </a:rPr>
              <a:t> </a:t>
            </a:r>
            <a:r>
              <a:rPr lang="en-US" sz="2800" dirty="0" smtClean="0">
                <a:solidFill>
                  <a:prstClr val="white"/>
                </a:solidFill>
              </a:rPr>
              <a:t>    2015 W-2s, pay-stubs, etc.</a:t>
            </a:r>
          </a:p>
          <a:p>
            <a:pPr marL="457200" indent="-457200">
              <a:buFont typeface="Arial" panose="020B0604020202020204" pitchFamily="34" charset="0"/>
              <a:buChar char="•"/>
            </a:pPr>
            <a:r>
              <a:rPr lang="en-US" sz="2800" dirty="0" smtClean="0">
                <a:solidFill>
                  <a:prstClr val="white"/>
                </a:solidFill>
              </a:rPr>
              <a:t>File beginning January 1, 2016 for</a:t>
            </a:r>
          </a:p>
          <a:p>
            <a:r>
              <a:rPr lang="en-US" sz="2800" dirty="0">
                <a:solidFill>
                  <a:prstClr val="white"/>
                </a:solidFill>
              </a:rPr>
              <a:t> </a:t>
            </a:r>
            <a:r>
              <a:rPr lang="en-US" sz="2800" dirty="0" smtClean="0">
                <a:solidFill>
                  <a:prstClr val="white"/>
                </a:solidFill>
              </a:rPr>
              <a:t>     fall 2016 entry into college</a:t>
            </a:r>
          </a:p>
          <a:p>
            <a:endParaRPr lang="en-US" sz="2800" dirty="0">
              <a:solidFill>
                <a:prstClr val="white"/>
              </a:solidFill>
            </a:endParaRPr>
          </a:p>
          <a:p>
            <a:r>
              <a:rPr lang="en-US" sz="3200" dirty="0" smtClean="0">
                <a:solidFill>
                  <a:prstClr val="white"/>
                </a:solidFill>
              </a:rPr>
              <a:t>For 2017-2018 FAFSA, also use </a:t>
            </a:r>
            <a:r>
              <a:rPr lang="en-US" sz="3200" b="1" u="sng" dirty="0" smtClean="0">
                <a:solidFill>
                  <a:prstClr val="white"/>
                </a:solidFill>
              </a:rPr>
              <a:t>2015</a:t>
            </a:r>
            <a:r>
              <a:rPr lang="en-US" sz="3200" dirty="0" smtClean="0">
                <a:solidFill>
                  <a:prstClr val="white"/>
                </a:solidFill>
              </a:rPr>
              <a:t> income info</a:t>
            </a:r>
          </a:p>
          <a:p>
            <a:pPr marL="457200" indent="-457200">
              <a:buFont typeface="Arial" panose="020B0604020202020204" pitchFamily="34" charset="0"/>
              <a:buChar char="•"/>
            </a:pPr>
            <a:r>
              <a:rPr lang="en-US" sz="2800" dirty="0" smtClean="0">
                <a:solidFill>
                  <a:prstClr val="white"/>
                </a:solidFill>
              </a:rPr>
              <a:t>The Prior </a:t>
            </a:r>
            <a:r>
              <a:rPr lang="en-US" sz="2800" b="1" i="1" u="sng" dirty="0" err="1" smtClean="0">
                <a:solidFill>
                  <a:prstClr val="white"/>
                </a:solidFill>
              </a:rPr>
              <a:t>Prior</a:t>
            </a:r>
            <a:r>
              <a:rPr lang="en-US" sz="2800" dirty="0" smtClean="0">
                <a:solidFill>
                  <a:prstClr val="white"/>
                </a:solidFill>
              </a:rPr>
              <a:t> Year (PPY)</a:t>
            </a:r>
          </a:p>
          <a:p>
            <a:pPr marL="285750" indent="-285750">
              <a:buFont typeface="Arial" panose="020B0604020202020204" pitchFamily="34" charset="0"/>
              <a:buChar char="•"/>
            </a:pPr>
            <a:r>
              <a:rPr lang="en-US" sz="2800" dirty="0" smtClean="0">
                <a:solidFill>
                  <a:prstClr val="white"/>
                </a:solidFill>
              </a:rPr>
              <a:t>No estimate necessary; taxes complete</a:t>
            </a:r>
          </a:p>
          <a:p>
            <a:pPr marL="285750" indent="-285750">
              <a:buFont typeface="Arial" panose="020B0604020202020204" pitchFamily="34" charset="0"/>
              <a:buChar char="•"/>
            </a:pPr>
            <a:r>
              <a:rPr lang="en-US" sz="2800" dirty="0" smtClean="0">
                <a:solidFill>
                  <a:prstClr val="white"/>
                </a:solidFill>
              </a:rPr>
              <a:t>File beginning October 1, 2016 for fall 2017 (Sophomore year of college)</a:t>
            </a:r>
            <a:endParaRPr lang="en-US" sz="2800" dirty="0">
              <a:solidFill>
                <a:prstClr val="white"/>
              </a:solidFill>
            </a:endParaRPr>
          </a:p>
          <a:p>
            <a:r>
              <a:rPr lang="en-US" sz="2800" dirty="0" smtClean="0">
                <a:solidFill>
                  <a:prstClr val="white"/>
                </a:solidFill>
              </a:rPr>
              <a:t>Transitional year only – after 2016, FAFSA completion starts October 1</a:t>
            </a:r>
            <a:endParaRPr lang="en-US" sz="2800" dirty="0">
              <a:solidFill>
                <a:prstClr val="black"/>
              </a:solidFill>
            </a:endParaRPr>
          </a:p>
        </p:txBody>
      </p:sp>
    </p:spTree>
    <p:extLst>
      <p:ext uri="{BB962C8B-B14F-4D97-AF65-F5344CB8AC3E}">
        <p14:creationId xmlns:p14="http://schemas.microsoft.com/office/powerpoint/2010/main" val="363395981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277712" y="249137"/>
            <a:ext cx="6311348" cy="769441"/>
          </a:xfrm>
          <a:prstGeom prst="rect">
            <a:avLst/>
          </a:prstGeom>
          <a:noFill/>
        </p:spPr>
        <p:txBody>
          <a:bodyPr wrap="square" rtlCol="0">
            <a:spAutoFit/>
          </a:bodyPr>
          <a:lstStyle/>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Special Circumstances</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useBgFill="1">
        <p:nvSpPr>
          <p:cNvPr id="2" name="Rectangle 1"/>
          <p:cNvSpPr/>
          <p:nvPr/>
        </p:nvSpPr>
        <p:spPr>
          <a:xfrm>
            <a:off x="0" y="1164134"/>
            <a:ext cx="8656320" cy="5693866"/>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Cannot be documented using FAFSA</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Contact financial aid office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Follow the procedure at your school</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Adjustments at Aid Officer’s discretion – documentation required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Examples:  </a:t>
            </a:r>
          </a:p>
          <a:p>
            <a:pPr marL="914400" lvl="1"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Loss of job</a:t>
            </a:r>
          </a:p>
          <a:p>
            <a:pPr marL="914400" lvl="1"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Death of wage earner</a:t>
            </a:r>
          </a:p>
          <a:p>
            <a:pPr marL="914400" lvl="1"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Divorce</a:t>
            </a:r>
          </a:p>
          <a:p>
            <a:pPr marL="914400" lvl="1"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Certain medical bills not covered by insurance, tax deduction or medical flex accounts</a:t>
            </a:r>
            <a:endPar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Special conditions considered </a:t>
            </a:r>
            <a:r>
              <a:rPr lang="en-US" sz="2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only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after initial </a:t>
            </a:r>
            <a:r>
              <a:rPr lang="en-US" sz="2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awards have been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determined</a:t>
            </a:r>
            <a:endParaRPr lang="en-US" sz="2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79888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891210" y="527179"/>
            <a:ext cx="11300790" cy="830997"/>
          </a:xfrm>
          <a:prstGeom prst="rect">
            <a:avLst/>
          </a:prstGeom>
          <a:noFill/>
        </p:spPr>
        <p:txBody>
          <a:bodyPr wrap="square" rtlCol="0">
            <a:spAutoFit/>
          </a:bodyPr>
          <a:lstStyle/>
          <a:p>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Am I eligible to receive financial aid?</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5" name="TextBox 4"/>
          <p:cNvSpPr txBox="1"/>
          <p:nvPr/>
        </p:nvSpPr>
        <p:spPr>
          <a:xfrm>
            <a:off x="-1" y="1523225"/>
            <a:ext cx="10737670" cy="5262979"/>
          </a:xfrm>
          <a:prstGeom prst="rect">
            <a:avLst/>
          </a:prstGeom>
          <a:noFill/>
        </p:spPr>
        <p:txBody>
          <a:bodyPr wrap="square" rtlCol="0">
            <a:spAutoFit/>
          </a:bodyPr>
          <a:lstStyle/>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Every family who applies can receive some type of aid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Non-need based student loans are available to any student</a:t>
            </a:r>
          </a:p>
          <a:p>
            <a:pPr marL="457200" lvl="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Student must have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HS Diploma, GED, HiSet,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or homeschool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completion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certificate</a:t>
            </a:r>
          </a:p>
          <a:p>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Exceptions: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If you are in default on a federal student loan</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If you owe a refund on a federal grant</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If you are male 18 or over and do not register for Selective Service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If you have certain drug convictions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If you are not a US citizen or eligible non-citizen</a:t>
            </a:r>
          </a:p>
        </p:txBody>
      </p:sp>
    </p:spTree>
    <p:extLst>
      <p:ext uri="{BB962C8B-B14F-4D97-AF65-F5344CB8AC3E}">
        <p14:creationId xmlns:p14="http://schemas.microsoft.com/office/powerpoint/2010/main" val="52766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7540291" y="217332"/>
            <a:ext cx="4890049" cy="1446550"/>
          </a:xfrm>
          <a:prstGeom prst="rect">
            <a:avLst/>
          </a:prstGeom>
          <a:noFill/>
        </p:spPr>
        <p:txBody>
          <a:bodyPr wrap="square" rtlCol="0">
            <a:spAutoFit/>
          </a:bodyPr>
          <a:lstStyle/>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Special</a:t>
            </a:r>
          </a:p>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Circumstances	</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7119258" y="1663882"/>
            <a:ext cx="5216434" cy="5262979"/>
          </a:xfrm>
          <a:prstGeom prst="rect">
            <a:avLst/>
          </a:prstGeom>
        </p:spPr>
        <p:txBody>
          <a:bodyPr wrap="square">
            <a:spAutoFit/>
          </a:bodyPr>
          <a:lstStyle/>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Exceptions for dependency:</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Abandonment</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Abuse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Neglect</a:t>
            </a:r>
          </a:p>
          <a:p>
            <a:pPr marL="457200" indent="-457200">
              <a:buFont typeface="Arial" panose="020B0604020202020204" pitchFamily="34" charset="0"/>
              <a:buChar char="•"/>
            </a:pPr>
            <a:r>
              <a:rPr lang="en-US" sz="2800" dirty="0" smtClean="0">
                <a:solidFill>
                  <a:prstClr val="white"/>
                </a:solidFill>
                <a:latin typeface="Arial" panose="020B0604020202020204" pitchFamily="34" charset="0"/>
                <a:cs typeface="Arial" panose="020B0604020202020204" pitchFamily="34" charset="0"/>
              </a:rPr>
              <a:t>Student </a:t>
            </a:r>
            <a:r>
              <a:rPr lang="en-US" sz="2800" dirty="0">
                <a:solidFill>
                  <a:prstClr val="white"/>
                </a:solidFill>
                <a:latin typeface="Arial" panose="020B0604020202020204" pitchFamily="34" charset="0"/>
                <a:cs typeface="Arial" panose="020B0604020202020204" pitchFamily="34" charset="0"/>
              </a:rPr>
              <a:t>answers “no” to all dependency </a:t>
            </a:r>
            <a:r>
              <a:rPr lang="en-US" sz="2800" dirty="0" smtClean="0">
                <a:solidFill>
                  <a:prstClr val="white"/>
                </a:solidFill>
                <a:latin typeface="Arial" panose="020B0604020202020204" pitchFamily="34" charset="0"/>
                <a:cs typeface="Arial" panose="020B0604020202020204" pitchFamily="34" charset="0"/>
              </a:rPr>
              <a:t>questions on FAFSA</a:t>
            </a:r>
            <a:endParaRPr lang="en-US" sz="2800" dirty="0">
              <a:solidFill>
                <a:prstClr val="white"/>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Marks  “I will not provide parental </a:t>
            </a:r>
            <a:r>
              <a:rPr lang="en-US" sz="2800" dirty="0" smtClean="0">
                <a:solidFill>
                  <a:prstClr val="white"/>
                </a:solidFill>
                <a:latin typeface="Arial" panose="020B0604020202020204" pitchFamily="34" charset="0"/>
                <a:cs typeface="Arial" panose="020B0604020202020204" pitchFamily="34" charset="0"/>
              </a:rPr>
              <a:t>data”</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Contact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the financial aid office for assistance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Document</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93976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1000" b="-1000"/>
          </a:stretch>
        </a:blipFill>
        <a:effectLst/>
      </p:bgPr>
    </p:bg>
    <p:spTree>
      <p:nvGrpSpPr>
        <p:cNvPr id="1" name=""/>
        <p:cNvGrpSpPr/>
        <p:nvPr/>
      </p:nvGrpSpPr>
      <p:grpSpPr>
        <a:xfrm>
          <a:off x="0" y="0"/>
          <a:ext cx="0" cy="0"/>
          <a:chOff x="0" y="0"/>
          <a:chExt cx="0" cy="0"/>
        </a:xfrm>
      </p:grpSpPr>
      <p:sp>
        <p:nvSpPr>
          <p:cNvPr id="8" name="TextBox 7"/>
          <p:cNvSpPr txBox="1"/>
          <p:nvPr/>
        </p:nvSpPr>
        <p:spPr>
          <a:xfrm>
            <a:off x="463120" y="456848"/>
            <a:ext cx="4911634" cy="830997"/>
          </a:xfrm>
          <a:prstGeom prst="rect">
            <a:avLst/>
          </a:prstGeom>
          <a:noFill/>
        </p:spPr>
        <p:txBody>
          <a:bodyPr wrap="square" rtlCol="0">
            <a:spAutoFit/>
          </a:bodyPr>
          <a:lstStyle/>
          <a:p>
            <a:r>
              <a:rPr lang="en-US" sz="4800" dirty="0" smtClean="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rPr>
              <a:t>Other Forms . . .</a:t>
            </a:r>
            <a:endParaRPr lang="en-US" sz="4800" dirty="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endParaRPr>
          </a:p>
        </p:txBody>
      </p:sp>
      <p:sp>
        <p:nvSpPr>
          <p:cNvPr id="9" name="TextBox 8"/>
          <p:cNvSpPr txBox="1"/>
          <p:nvPr/>
        </p:nvSpPr>
        <p:spPr>
          <a:xfrm>
            <a:off x="463120" y="1287845"/>
            <a:ext cx="4911634" cy="3108543"/>
          </a:xfrm>
          <a:prstGeom prst="rect">
            <a:avLst/>
          </a:prstGeom>
          <a:noFill/>
        </p:spPr>
        <p:txBody>
          <a:bodyPr wrap="square" rtlCol="0">
            <a:spAutoFit/>
          </a:bodyPr>
          <a:lstStyle/>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CSS Profile</a:t>
            </a:r>
          </a:p>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Verification forms</a:t>
            </a:r>
          </a:p>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Admissions forms </a:t>
            </a:r>
          </a:p>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FERPA – Release</a:t>
            </a:r>
          </a:p>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Dorm Deposits</a:t>
            </a:r>
          </a:p>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Meal Plans</a:t>
            </a:r>
            <a:endPar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Payment contracts</a:t>
            </a:r>
          </a:p>
        </p:txBody>
      </p:sp>
    </p:spTree>
    <p:extLst>
      <p:ext uri="{BB962C8B-B14F-4D97-AF65-F5344CB8AC3E}">
        <p14:creationId xmlns:p14="http://schemas.microsoft.com/office/powerpoint/2010/main" val="216166940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1" y="447257"/>
            <a:ext cx="11300791" cy="1446550"/>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Other Resources - </a:t>
            </a:r>
            <a:r>
              <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Foster Care ETVs</a:t>
            </a:r>
          </a:p>
          <a:p>
            <a:pPr algn="ct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2" y="1568133"/>
            <a:ext cx="5923723" cy="5262979"/>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2500 Montana foster care youth</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Independent on the FAFSA</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Receive up to $5,000 a year</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ETV applications due:</a:t>
            </a:r>
          </a:p>
          <a:p>
            <a:pPr marL="914400" lvl="1"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Dec. 15 2015 for spring or summer enrollment</a:t>
            </a:r>
          </a:p>
          <a:p>
            <a:pPr marL="914400" lvl="1"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July 15, 2016 for fall enrollment</a:t>
            </a:r>
          </a:p>
          <a:p>
            <a:pPr marL="914400" lvl="1"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Application @ </a:t>
            </a:r>
          </a:p>
          <a:p>
            <a:pPr lvl="1"/>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http://www.smartaboutcollege.org/foster-care/</a:t>
            </a: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a:p>
            <a:pPr marL="457200" indent="-457200">
              <a:buFont typeface="Arial" panose="020B0604020202020204" pitchFamily="34" charset="0"/>
              <a:buChar char="•"/>
            </a:pP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3" name="TextBox 2"/>
          <p:cNvSpPr txBox="1"/>
          <p:nvPr/>
        </p:nvSpPr>
        <p:spPr>
          <a:xfrm>
            <a:off x="8395253" y="1475368"/>
            <a:ext cx="3505200" cy="4247317"/>
          </a:xfrm>
          <a:prstGeom prst="rect">
            <a:avLst/>
          </a:prstGeom>
          <a:noFill/>
        </p:spPr>
        <p:txBody>
          <a:bodyPr wrap="square" rtlCol="0">
            <a:spAutoFit/>
          </a:bodyPr>
          <a:lstStyle/>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Students who have “aged out”</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Students in foster care</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Students adopted from foster care or appointed a guardian after age 16</a:t>
            </a:r>
          </a:p>
          <a:p>
            <a:endParaRPr lang="en-US" dirty="0">
              <a:solidFill>
                <a:prstClr val="black"/>
              </a:solidFill>
            </a:endParaRPr>
          </a:p>
        </p:txBody>
      </p:sp>
    </p:spTree>
    <p:extLst>
      <p:ext uri="{BB962C8B-B14F-4D97-AF65-F5344CB8AC3E}">
        <p14:creationId xmlns:p14="http://schemas.microsoft.com/office/powerpoint/2010/main" val="309302735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97565" y="348525"/>
            <a:ext cx="11300791" cy="769441"/>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Other Resources for Foster Care Youth</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155711" y="1407666"/>
            <a:ext cx="5278582" cy="4401205"/>
          </a:xfrm>
          <a:prstGeom prst="rect">
            <a:avLst/>
          </a:prstGeom>
        </p:spPr>
        <p:txBody>
          <a:bodyPr wrap="square">
            <a:spAutoFit/>
          </a:bodyPr>
          <a:lstStyle/>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 Step Ahead” Camp</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Montana Tech campus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June 20 – 24, 2016</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Live on campus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Learn about campus life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Life skills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Managing money</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Financial aid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College success</a:t>
            </a:r>
          </a:p>
          <a:p>
            <a:pPr marL="457200" indent="-457200">
              <a:buFont typeface="Arial" panose="020B0604020202020204" pitchFamily="34" charset="0"/>
              <a:buChar char="•"/>
            </a:pP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3" name="TextBox 2"/>
          <p:cNvSpPr txBox="1"/>
          <p:nvPr/>
        </p:nvSpPr>
        <p:spPr>
          <a:xfrm>
            <a:off x="8123583" y="1407666"/>
            <a:ext cx="4068417" cy="3385542"/>
          </a:xfrm>
          <a:prstGeom prst="rect">
            <a:avLst/>
          </a:prstGeom>
          <a:noFill/>
        </p:spPr>
        <p:txBody>
          <a:bodyPr wrap="square" rtlCol="0">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Did we mention a free computer for college?</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Find out more @ </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http://www.smartaboutcollege.org/foster-care/</a:t>
            </a:r>
          </a:p>
          <a:p>
            <a:endParaRPr lang="en-US" dirty="0">
              <a:solidFill>
                <a:prstClr val="black"/>
              </a:solidFill>
            </a:endParaRPr>
          </a:p>
        </p:txBody>
      </p:sp>
    </p:spTree>
    <p:extLst>
      <p:ext uri="{BB962C8B-B14F-4D97-AF65-F5344CB8AC3E}">
        <p14:creationId xmlns:p14="http://schemas.microsoft.com/office/powerpoint/2010/main" val="32052073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1"/>
            <a:ext cx="12192000" cy="6859715"/>
          </a:xfrm>
        </p:spPr>
      </p:pic>
      <p:sp>
        <p:nvSpPr>
          <p:cNvPr id="5" name="Rectangle 4"/>
          <p:cNvSpPr/>
          <p:nvPr/>
        </p:nvSpPr>
        <p:spPr>
          <a:xfrm>
            <a:off x="6471079" y="1968939"/>
            <a:ext cx="5800508" cy="1384995"/>
          </a:xfrm>
          <a:prstGeom prst="rect">
            <a:avLst/>
          </a:prstGeom>
        </p:spPr>
        <p:txBody>
          <a:bodyPr wrap="square">
            <a:spAutoFit/>
          </a:bodyPr>
          <a:lstStyle/>
          <a:p>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Get help completing the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FAFSA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 time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for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the March 1 priority filing date (Feb. 15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for U of  M</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6" name="TextBox 5"/>
          <p:cNvSpPr txBox="1"/>
          <p:nvPr/>
        </p:nvSpPr>
        <p:spPr>
          <a:xfrm>
            <a:off x="-159174" y="0"/>
            <a:ext cx="11772900" cy="1446550"/>
          </a:xfrm>
          <a:prstGeom prst="rect">
            <a:avLst/>
          </a:prstGeom>
          <a:noFill/>
        </p:spPr>
        <p:txBody>
          <a:bodyPr wrap="square" rtlCol="0">
            <a:spAutoFit/>
          </a:bodyPr>
          <a:lstStyle/>
          <a:p>
            <a:pPr algn="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Other Resources             </a:t>
            </a:r>
          </a:p>
          <a:p>
            <a:pPr algn="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College Goal Montana</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7" name="Rectangle 6"/>
          <p:cNvSpPr/>
          <p:nvPr/>
        </p:nvSpPr>
        <p:spPr>
          <a:xfrm>
            <a:off x="7878488" y="3721828"/>
            <a:ext cx="4393099" cy="1815882"/>
          </a:xfrm>
          <a:prstGeom prst="rect">
            <a:avLst/>
          </a:prstGeom>
        </p:spPr>
        <p:txBody>
          <a:bodyPr wrap="square">
            <a:spAutoFit/>
          </a:bodyPr>
          <a:lstStyle/>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SmartAboutCollege.org </a:t>
            </a:r>
          </a:p>
          <a:p>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Click on “College Goal Montana” for an event near you</a:t>
            </a:r>
          </a:p>
        </p:txBody>
      </p:sp>
    </p:spTree>
    <p:extLst>
      <p:ext uri="{BB962C8B-B14F-4D97-AF65-F5344CB8AC3E}">
        <p14:creationId xmlns:p14="http://schemas.microsoft.com/office/powerpoint/2010/main" val="31322671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t="-1000" b="-1000"/>
          </a:stretch>
        </a:blipFill>
        <a:effectLst/>
      </p:bgPr>
    </p:bg>
    <p:spTree>
      <p:nvGrpSpPr>
        <p:cNvPr id="1" name=""/>
        <p:cNvGrpSpPr/>
        <p:nvPr/>
      </p:nvGrpSpPr>
      <p:grpSpPr>
        <a:xfrm>
          <a:off x="0" y="0"/>
          <a:ext cx="0" cy="0"/>
          <a:chOff x="0" y="0"/>
          <a:chExt cx="0" cy="0"/>
        </a:xfrm>
      </p:grpSpPr>
      <p:sp>
        <p:nvSpPr>
          <p:cNvPr id="8" name="TextBox 7"/>
          <p:cNvSpPr txBox="1"/>
          <p:nvPr/>
        </p:nvSpPr>
        <p:spPr>
          <a:xfrm>
            <a:off x="1" y="409102"/>
            <a:ext cx="6087290" cy="2123658"/>
          </a:xfrm>
          <a:prstGeom prst="rect">
            <a:avLst/>
          </a:prstGeom>
          <a:noFill/>
        </p:spPr>
        <p:txBody>
          <a:bodyPr wrap="square" rtlCol="0">
            <a:spAutoFit/>
          </a:bodyPr>
          <a:lstStyle/>
          <a:p>
            <a:r>
              <a:rPr lang="en-US" sz="4400" dirty="0" smtClean="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rPr>
              <a:t>College Goal Montana</a:t>
            </a:r>
            <a:endParaRPr lang="en-US" sz="4400" dirty="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endParaRPr>
          </a:p>
          <a:p>
            <a:r>
              <a:rPr lang="en-US" sz="4400" dirty="0" smtClean="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rPr>
              <a:t>YOUR High School HERE</a:t>
            </a:r>
          </a:p>
        </p:txBody>
      </p:sp>
      <p:sp>
        <p:nvSpPr>
          <p:cNvPr id="9" name="TextBox 8"/>
          <p:cNvSpPr txBox="1"/>
          <p:nvPr/>
        </p:nvSpPr>
        <p:spPr>
          <a:xfrm>
            <a:off x="121921" y="2532760"/>
            <a:ext cx="5231061" cy="2246769"/>
          </a:xfrm>
          <a:prstGeom prst="rect">
            <a:avLst/>
          </a:prstGeom>
          <a:noFill/>
        </p:spPr>
        <p:txBody>
          <a:bodyPr wrap="square" rtlCol="0">
            <a:spAutoFit/>
          </a:bodyPr>
          <a:lstStyle/>
          <a:p>
            <a:pPr marL="571500" indent="-571500">
              <a:buFont typeface="Arial" panose="020B0604020202020204" pitchFamily="34" charset="0"/>
              <a:buChar char="•"/>
            </a:pP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Get help with the </a:t>
            </a: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FAFSA</a:t>
            </a:r>
          </a:p>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rPr>
              <a:t>YOUR DATE TIME HERE</a:t>
            </a:r>
            <a:endParaRPr lang="en-US" sz="2800" dirty="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YOUR BUILDING ROOM ETC</a:t>
            </a:r>
          </a:p>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Get your FSA-ID first!</a:t>
            </a:r>
          </a:p>
        </p:txBody>
      </p:sp>
    </p:spTree>
    <p:extLst>
      <p:ext uri="{BB962C8B-B14F-4D97-AF65-F5344CB8AC3E}">
        <p14:creationId xmlns:p14="http://schemas.microsoft.com/office/powerpoint/2010/main" val="695667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extBox 4"/>
          <p:cNvSpPr txBox="1"/>
          <p:nvPr/>
        </p:nvSpPr>
        <p:spPr>
          <a:xfrm>
            <a:off x="588699" y="646126"/>
            <a:ext cx="11300790" cy="830997"/>
          </a:xfrm>
          <a:prstGeom prst="rect">
            <a:avLst/>
          </a:prstGeom>
          <a:noFill/>
        </p:spPr>
        <p:txBody>
          <a:bodyPr wrap="square" rtlCol="0">
            <a:spAutoFit/>
          </a:bodyPr>
          <a:lstStyle/>
          <a:p>
            <a:r>
              <a:rPr lang="en-US" sz="4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Other Resources</a:t>
            </a:r>
            <a:endParaRPr lang="en-US" sz="4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endParaRPr>
          </a:p>
        </p:txBody>
      </p:sp>
      <p:sp>
        <p:nvSpPr>
          <p:cNvPr id="2" name="TextBox 1"/>
          <p:cNvSpPr txBox="1"/>
          <p:nvPr/>
        </p:nvSpPr>
        <p:spPr>
          <a:xfrm>
            <a:off x="189963" y="1676863"/>
            <a:ext cx="5841664" cy="3539430"/>
          </a:xfrm>
          <a:prstGeom prst="rect">
            <a:avLst/>
          </a:prstGeom>
          <a:noFill/>
        </p:spPr>
        <p:txBody>
          <a:bodyPr wrap="none" rtlCol="0">
            <a:spAutoFit/>
          </a:bodyPr>
          <a:lstStyle/>
          <a:p>
            <a:pPr marL="457200" indent="-457200">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Montana Money </a:t>
            </a:r>
            <a:r>
              <a:rPr lang="en-US" sz="2800" dirty="0" smtClean="0">
                <a:solidFill>
                  <a:prstClr val="white"/>
                </a:solidFill>
                <a:latin typeface="Arial" panose="020B0604020202020204" pitchFamily="34" charset="0"/>
                <a:cs typeface="Arial" panose="020B0604020202020204" pitchFamily="34" charset="0"/>
              </a:rPr>
              <a:t>Magic</a:t>
            </a:r>
          </a:p>
          <a:p>
            <a:r>
              <a:rPr lang="en-US" sz="2800" dirty="0">
                <a:solidFill>
                  <a:prstClr val="white"/>
                </a:solidFill>
                <a:latin typeface="Arial" panose="020B0604020202020204" pitchFamily="34" charset="0"/>
                <a:cs typeface="Arial" panose="020B0604020202020204" pitchFamily="34" charset="0"/>
              </a:rPr>
              <a:t> </a:t>
            </a:r>
            <a:r>
              <a:rPr lang="en-US" sz="2800" dirty="0" smtClean="0">
                <a:solidFill>
                  <a:prstClr val="white"/>
                </a:solidFill>
                <a:latin typeface="Arial" panose="020B0604020202020204" pitchFamily="34" charset="0"/>
                <a:cs typeface="Arial" panose="020B0604020202020204" pitchFamily="34" charset="0"/>
              </a:rPr>
              <a:t>    Savings program for high school</a:t>
            </a:r>
            <a:endParaRPr lang="en-US" sz="2800" dirty="0">
              <a:solidFill>
                <a:prstClr val="white"/>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solidFill>
                  <a:prstClr val="white"/>
                </a:solidFill>
                <a:latin typeface="Arial" panose="020B0604020202020204" pitchFamily="34" charset="0"/>
                <a:cs typeface="Arial" panose="020B0604020202020204" pitchFamily="34" charset="0"/>
              </a:rPr>
              <a:t>MESA </a:t>
            </a:r>
            <a:r>
              <a:rPr lang="en-US" sz="2800" dirty="0">
                <a:solidFill>
                  <a:prstClr val="white"/>
                </a:solidFill>
                <a:latin typeface="Arial" panose="020B0604020202020204" pitchFamily="34" charset="0"/>
                <a:cs typeface="Arial" panose="020B0604020202020204" pitchFamily="34" charset="0"/>
              </a:rPr>
              <a:t>- “Matched Education</a:t>
            </a:r>
          </a:p>
          <a:p>
            <a:r>
              <a:rPr lang="en-US" sz="2800" dirty="0" smtClean="0">
                <a:solidFill>
                  <a:prstClr val="white"/>
                </a:solidFill>
                <a:latin typeface="Arial" panose="020B0604020202020204" pitchFamily="34" charset="0"/>
                <a:cs typeface="Arial" panose="020B0604020202020204" pitchFamily="34" charset="0"/>
              </a:rPr>
              <a:t>     Savings </a:t>
            </a:r>
            <a:r>
              <a:rPr lang="en-US" sz="2800" dirty="0">
                <a:solidFill>
                  <a:prstClr val="white"/>
                </a:solidFill>
                <a:latin typeface="Arial" panose="020B0604020202020204" pitchFamily="34" charset="0"/>
                <a:cs typeface="Arial" panose="020B0604020202020204" pitchFamily="34" charset="0"/>
              </a:rPr>
              <a:t>Accounts</a:t>
            </a:r>
            <a:r>
              <a:rPr lang="en-US" sz="2800" dirty="0" smtClean="0">
                <a:solidFill>
                  <a:prstClr val="white"/>
                </a:solidFill>
                <a:latin typeface="Arial" panose="020B0604020202020204" pitchFamily="34" charset="0"/>
                <a:cs typeface="Arial" panose="020B0604020202020204" pitchFamily="34" charset="0"/>
              </a:rPr>
              <a:t>”</a:t>
            </a:r>
          </a:p>
          <a:p>
            <a:r>
              <a:rPr lang="en-US" sz="2800" dirty="0">
                <a:solidFill>
                  <a:prstClr val="white"/>
                </a:solidFill>
                <a:latin typeface="Arial" panose="020B0604020202020204" pitchFamily="34" charset="0"/>
                <a:cs typeface="Arial" panose="020B0604020202020204" pitchFamily="34" charset="0"/>
              </a:rPr>
              <a:t> </a:t>
            </a:r>
            <a:r>
              <a:rPr lang="en-US" sz="2800" dirty="0" smtClean="0">
                <a:solidFill>
                  <a:prstClr val="white"/>
                </a:solidFill>
                <a:latin typeface="Arial" panose="020B0604020202020204" pitchFamily="34" charset="0"/>
                <a:cs typeface="Arial" panose="020B0604020202020204" pitchFamily="34" charset="0"/>
              </a:rPr>
              <a:t>    Savings programs for college</a:t>
            </a:r>
            <a:endParaRPr lang="en-US" sz="2800" dirty="0">
              <a:solidFill>
                <a:prstClr val="white"/>
              </a:solidFill>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solidFill>
                  <a:prstClr val="white"/>
                </a:solidFill>
                <a:latin typeface="Arial" panose="020B0604020202020204" pitchFamily="34" charset="0"/>
                <a:cs typeface="Arial" panose="020B0604020202020204" pitchFamily="34" charset="0"/>
              </a:rPr>
              <a:t>Tribal</a:t>
            </a:r>
            <a:r>
              <a:rPr lang="en-US" sz="2800" dirty="0">
                <a:solidFill>
                  <a:prstClr val="white"/>
                </a:solidFill>
                <a:latin typeface="Arial" panose="020B0604020202020204" pitchFamily="34" charset="0"/>
                <a:cs typeface="Arial" panose="020B0604020202020204" pitchFamily="34" charset="0"/>
              </a:rPr>
              <a:t>, BIA funding</a:t>
            </a:r>
          </a:p>
          <a:p>
            <a:pPr marL="457200" indent="-457200">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SRS/</a:t>
            </a:r>
            <a:r>
              <a:rPr lang="en-US" sz="2800" dirty="0" err="1">
                <a:solidFill>
                  <a:prstClr val="white"/>
                </a:solidFill>
                <a:latin typeface="Arial" panose="020B0604020202020204" pitchFamily="34" charset="0"/>
                <a:cs typeface="Arial" panose="020B0604020202020204" pitchFamily="34" charset="0"/>
              </a:rPr>
              <a:t>Voc</a:t>
            </a:r>
            <a:r>
              <a:rPr lang="en-US" sz="2800" dirty="0">
                <a:solidFill>
                  <a:prstClr val="white"/>
                </a:solidFill>
                <a:latin typeface="Arial" panose="020B0604020202020204" pitchFamily="34" charset="0"/>
                <a:cs typeface="Arial" panose="020B0604020202020204" pitchFamily="34" charset="0"/>
              </a:rPr>
              <a:t>-Rehab</a:t>
            </a:r>
          </a:p>
          <a:p>
            <a:pPr marL="457200" indent="-457200">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Tax credits/deductions </a:t>
            </a:r>
          </a:p>
        </p:txBody>
      </p:sp>
    </p:spTree>
    <p:extLst>
      <p:ext uri="{BB962C8B-B14F-4D97-AF65-F5344CB8AC3E}">
        <p14:creationId xmlns:p14="http://schemas.microsoft.com/office/powerpoint/2010/main" val="600731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Montana Matched Education Savings</a:t>
            </a:r>
            <a:endParaRPr lang="en-US" sz="4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endParaRPr>
          </a:p>
        </p:txBody>
      </p:sp>
      <p:sp>
        <p:nvSpPr>
          <p:cNvPr id="2" name="Rectangle 1"/>
          <p:cNvSpPr/>
          <p:nvPr/>
        </p:nvSpPr>
        <p:spPr>
          <a:xfrm>
            <a:off x="437323" y="1534061"/>
            <a:ext cx="11221278" cy="1815882"/>
          </a:xfrm>
          <a:prstGeom prst="rect">
            <a:avLst/>
          </a:prstGeom>
        </p:spPr>
        <p:txBody>
          <a:bodyPr wrap="square">
            <a:spAutoFit/>
          </a:bodyPr>
          <a:lstStyle/>
          <a:p>
            <a:endParaRPr lang="en-US" sz="2800" dirty="0">
              <a:solidFill>
                <a:prstClr val="white"/>
              </a:solidFill>
              <a:latin typeface="Arial" panose="020B0604020202020204" pitchFamily="34" charset="0"/>
              <a:cs typeface="Arial" panose="020B0604020202020204" pitchFamily="34" charset="0"/>
            </a:endParaRPr>
          </a:p>
          <a:p>
            <a:endParaRPr lang="en-US" sz="2800" dirty="0" smtClean="0">
              <a:solidFill>
                <a:prstClr val="white"/>
              </a:solidFill>
              <a:latin typeface="Arial" panose="020B0604020202020204" pitchFamily="34" charset="0"/>
              <a:cs typeface="Arial" panose="020B0604020202020204" pitchFamily="34" charset="0"/>
            </a:endParaRPr>
          </a:p>
          <a:p>
            <a:r>
              <a:rPr lang="en-US" sz="2800" dirty="0" smtClean="0">
                <a:solidFill>
                  <a:prstClr val="white"/>
                </a:solidFill>
                <a:latin typeface="Arial" panose="020B0604020202020204" pitchFamily="34" charset="0"/>
                <a:cs typeface="Arial" panose="020B0604020202020204" pitchFamily="34" charset="0"/>
              </a:rPr>
              <a:t/>
            </a:r>
            <a:br>
              <a:rPr lang="en-US" sz="2800" dirty="0" smtClean="0">
                <a:solidFill>
                  <a:prstClr val="white"/>
                </a:solidFill>
                <a:latin typeface="Arial" panose="020B0604020202020204" pitchFamily="34" charset="0"/>
                <a:cs typeface="Arial" panose="020B0604020202020204" pitchFamily="34" charset="0"/>
              </a:rPr>
            </a:br>
            <a:endParaRPr lang="en-US" sz="2800" dirty="0">
              <a:solidFill>
                <a:prstClr val="white"/>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stretch>
            <a:fillRect/>
          </a:stretch>
        </p:blipFill>
        <p:spPr>
          <a:xfrm>
            <a:off x="10055471" y="5400687"/>
            <a:ext cx="1682642" cy="1133954"/>
          </a:xfrm>
          <a:prstGeom prst="rect">
            <a:avLst/>
          </a:prstGeom>
        </p:spPr>
      </p:pic>
      <p:pic>
        <p:nvPicPr>
          <p:cNvPr id="8" name="Picture 7"/>
          <p:cNvPicPr>
            <a:picLocks noChangeAspect="1"/>
          </p:cNvPicPr>
          <p:nvPr/>
        </p:nvPicPr>
        <p:blipFill>
          <a:blip r:embed="rId5"/>
          <a:stretch>
            <a:fillRect/>
          </a:stretch>
        </p:blipFill>
        <p:spPr>
          <a:xfrm>
            <a:off x="91497" y="5480185"/>
            <a:ext cx="2383743" cy="1377815"/>
          </a:xfrm>
          <a:prstGeom prst="rect">
            <a:avLst/>
          </a:prstGeom>
        </p:spPr>
      </p:pic>
      <p:pic>
        <p:nvPicPr>
          <p:cNvPr id="9" name="Picture 8"/>
          <p:cNvPicPr>
            <a:picLocks noChangeAspect="1"/>
          </p:cNvPicPr>
          <p:nvPr/>
        </p:nvPicPr>
        <p:blipFill>
          <a:blip r:embed="rId6"/>
          <a:stretch>
            <a:fillRect/>
          </a:stretch>
        </p:blipFill>
        <p:spPr>
          <a:xfrm>
            <a:off x="204330" y="1456640"/>
            <a:ext cx="11313415" cy="3874980"/>
          </a:xfrm>
          <a:prstGeom prst="rect">
            <a:avLst/>
          </a:prstGeom>
        </p:spPr>
      </p:pic>
      <p:sp>
        <p:nvSpPr>
          <p:cNvPr id="10" name="TextBox 9"/>
          <p:cNvSpPr txBox="1"/>
          <p:nvPr/>
        </p:nvSpPr>
        <p:spPr>
          <a:xfrm>
            <a:off x="2211341" y="5480185"/>
            <a:ext cx="8181910" cy="1231106"/>
          </a:xfrm>
          <a:prstGeom prst="rect">
            <a:avLst/>
          </a:prstGeom>
          <a:noFill/>
        </p:spPr>
        <p:txBody>
          <a:bodyPr wrap="square" rtlCol="0">
            <a:spAutoFit/>
          </a:bodyPr>
          <a:lstStyle/>
          <a:p>
            <a:r>
              <a:rPr lang="en-US" sz="2800" u="sng" dirty="0">
                <a:solidFill>
                  <a:prstClr val="white"/>
                </a:solidFill>
                <a:latin typeface="Arial" panose="020B0604020202020204" pitchFamily="34" charset="0"/>
                <a:cs typeface="Arial" panose="020B0604020202020204" pitchFamily="34" charset="0"/>
              </a:rPr>
              <a:t>http://</a:t>
            </a:r>
            <a:r>
              <a:rPr lang="en-US" sz="2800" u="sng" dirty="0" smtClean="0">
                <a:solidFill>
                  <a:prstClr val="white"/>
                </a:solidFill>
                <a:latin typeface="Arial" panose="020B0604020202020204" pitchFamily="34" charset="0"/>
                <a:cs typeface="Arial" panose="020B0604020202020204" pitchFamily="34" charset="0"/>
              </a:rPr>
              <a:t>www.montanacreditunions.coop/matched-savings-accounts</a:t>
            </a:r>
            <a:endParaRPr lang="en-US" sz="2800" u="sng" dirty="0">
              <a:solidFill>
                <a:prstClr val="white"/>
              </a:solidFill>
              <a:latin typeface="Arial" panose="020B0604020202020204" pitchFamily="34" charset="0"/>
              <a:cs typeface="Arial" panose="020B0604020202020204" pitchFamily="34" charset="0"/>
            </a:endParaRPr>
          </a:p>
          <a:p>
            <a:endParaRPr lang="en-US" dirty="0"/>
          </a:p>
        </p:txBody>
      </p:sp>
    </p:spTree>
    <p:extLst>
      <p:ext uri="{BB962C8B-B14F-4D97-AF65-F5344CB8AC3E}">
        <p14:creationId xmlns:p14="http://schemas.microsoft.com/office/powerpoint/2010/main" val="244908072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pPr algn="ctr"/>
            <a:r>
              <a:rPr lang="en-US" sz="48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What is Montana Money Magic?</a:t>
            </a:r>
            <a:endParaRPr lang="en-US" sz="48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endParaRPr>
          </a:p>
        </p:txBody>
      </p:sp>
      <p:sp>
        <p:nvSpPr>
          <p:cNvPr id="2" name="Rectangle 1"/>
          <p:cNvSpPr/>
          <p:nvPr/>
        </p:nvSpPr>
        <p:spPr>
          <a:xfrm>
            <a:off x="437323" y="1418151"/>
            <a:ext cx="11221278" cy="5909310"/>
          </a:xfrm>
          <a:prstGeom prst="rect">
            <a:avLst/>
          </a:prstGeom>
        </p:spPr>
        <p:txBody>
          <a:bodyPr wrap="square">
            <a:spAutoFit/>
          </a:bodyPr>
          <a:lstStyle/>
          <a:p>
            <a:r>
              <a:rPr lang="en-US" sz="2800" dirty="0">
                <a:solidFill>
                  <a:prstClr val="white"/>
                </a:solidFill>
                <a:latin typeface="Arial" panose="020B0604020202020204" pitchFamily="34" charset="0"/>
                <a:cs typeface="Arial" panose="020B0604020202020204" pitchFamily="34" charset="0"/>
              </a:rPr>
              <a:t>Program goals:</a:t>
            </a:r>
          </a:p>
          <a:p>
            <a:r>
              <a:rPr lang="en-US" sz="2800" dirty="0">
                <a:solidFill>
                  <a:prstClr val="white"/>
                </a:solidFill>
                <a:latin typeface="Arial" panose="020B0604020202020204" pitchFamily="34" charset="0"/>
                <a:cs typeface="Arial" panose="020B0604020202020204" pitchFamily="34" charset="0"/>
              </a:rPr>
              <a:t>Increase overall financial knowledge and understanding</a:t>
            </a:r>
          </a:p>
          <a:p>
            <a:r>
              <a:rPr lang="en-US" sz="2800" dirty="0">
                <a:solidFill>
                  <a:prstClr val="white"/>
                </a:solidFill>
                <a:latin typeface="Arial" panose="020B0604020202020204" pitchFamily="34" charset="0"/>
                <a:cs typeface="Arial" panose="020B0604020202020204" pitchFamily="34" charset="0"/>
              </a:rPr>
              <a:t>Help participants reach their educational </a:t>
            </a:r>
            <a:r>
              <a:rPr lang="en-US" sz="2800" dirty="0" smtClean="0">
                <a:solidFill>
                  <a:prstClr val="white"/>
                </a:solidFill>
                <a:latin typeface="Arial" panose="020B0604020202020204" pitchFamily="34" charset="0"/>
                <a:cs typeface="Arial" panose="020B0604020202020204" pitchFamily="34" charset="0"/>
              </a:rPr>
              <a:t>goals</a:t>
            </a:r>
            <a:br>
              <a:rPr lang="en-US" sz="2800" dirty="0" smtClean="0">
                <a:solidFill>
                  <a:prstClr val="white"/>
                </a:solidFill>
                <a:latin typeface="Arial" panose="020B0604020202020204" pitchFamily="34" charset="0"/>
                <a:cs typeface="Arial" panose="020B0604020202020204" pitchFamily="34" charset="0"/>
              </a:rPr>
            </a:br>
            <a:endParaRPr lang="en-US" sz="2800" dirty="0">
              <a:solidFill>
                <a:prstClr val="white"/>
              </a:solidFill>
              <a:latin typeface="Arial" panose="020B0604020202020204" pitchFamily="34" charset="0"/>
              <a:cs typeface="Arial" panose="020B0604020202020204" pitchFamily="34" charset="0"/>
            </a:endParaRPr>
          </a:p>
          <a:p>
            <a:r>
              <a:rPr lang="en-US" sz="2800" dirty="0">
                <a:solidFill>
                  <a:prstClr val="white"/>
                </a:solidFill>
                <a:latin typeface="Arial" panose="020B0604020202020204" pitchFamily="34" charset="0"/>
                <a:cs typeface="Arial" panose="020B0604020202020204" pitchFamily="34" charset="0"/>
              </a:rPr>
              <a:t>Program Guidelines:</a:t>
            </a:r>
          </a:p>
          <a:p>
            <a:r>
              <a:rPr lang="en-US" sz="2800" dirty="0">
                <a:solidFill>
                  <a:prstClr val="white"/>
                </a:solidFill>
                <a:latin typeface="Arial" panose="020B0604020202020204" pitchFamily="34" charset="0"/>
                <a:cs typeface="Arial" panose="020B0604020202020204" pitchFamily="34" charset="0"/>
              </a:rPr>
              <a:t>Financial Education program-~ 16 hours of financial literacy</a:t>
            </a:r>
          </a:p>
          <a:p>
            <a:r>
              <a:rPr lang="en-US" sz="2800" dirty="0">
                <a:solidFill>
                  <a:prstClr val="white"/>
                </a:solidFill>
                <a:latin typeface="Arial" panose="020B0604020202020204" pitchFamily="34" charset="0"/>
                <a:cs typeface="Arial" panose="020B0604020202020204" pitchFamily="34" charset="0"/>
              </a:rPr>
              <a:t>Match savings account-$3:$1 with a max of $1350 in match</a:t>
            </a:r>
          </a:p>
          <a:p>
            <a:endParaRPr lang="en-US" sz="2800" dirty="0">
              <a:solidFill>
                <a:prstClr val="white"/>
              </a:solidFill>
              <a:latin typeface="Arial" panose="020B0604020202020204" pitchFamily="34" charset="0"/>
              <a:cs typeface="Arial" panose="020B0604020202020204" pitchFamily="34" charset="0"/>
            </a:endParaRPr>
          </a:p>
          <a:p>
            <a:r>
              <a:rPr lang="en-US" sz="2800" dirty="0">
                <a:solidFill>
                  <a:prstClr val="white"/>
                </a:solidFill>
                <a:latin typeface="Arial" panose="020B0604020202020204" pitchFamily="34" charset="0"/>
                <a:cs typeface="Arial" panose="020B0604020202020204" pitchFamily="34" charset="0"/>
              </a:rPr>
              <a:t>Student earn approximately $64/hour to learn financial </a:t>
            </a:r>
            <a:r>
              <a:rPr lang="en-US" sz="2800" dirty="0" smtClean="0">
                <a:solidFill>
                  <a:prstClr val="white"/>
                </a:solidFill>
                <a:latin typeface="Arial" panose="020B0604020202020204" pitchFamily="34" charset="0"/>
                <a:cs typeface="Arial" panose="020B0604020202020204" pitchFamily="34" charset="0"/>
              </a:rPr>
              <a:t>education</a:t>
            </a:r>
          </a:p>
          <a:p>
            <a:endParaRPr lang="en-US" sz="2800" dirty="0" smtClean="0">
              <a:solidFill>
                <a:prstClr val="white"/>
              </a:solidFill>
              <a:latin typeface="Arial" panose="020B0604020202020204" pitchFamily="34" charset="0"/>
              <a:cs typeface="Arial" panose="020B0604020202020204" pitchFamily="34" charset="0"/>
            </a:endParaRPr>
          </a:p>
          <a:p>
            <a:pPr algn="ctr"/>
            <a:r>
              <a:rPr lang="en-US" sz="2800" u="sng" dirty="0">
                <a:solidFill>
                  <a:schemeClr val="bg1"/>
                </a:solidFill>
                <a:latin typeface="Arial" panose="020B0604020202020204" pitchFamily="34" charset="0"/>
                <a:cs typeface="Arial" panose="020B0604020202020204" pitchFamily="34" charset="0"/>
              </a:rPr>
              <a:t>smartaboutcollege.org/saving/</a:t>
            </a:r>
            <a:endParaRPr lang="en-US" sz="2800" dirty="0">
              <a:solidFill>
                <a:schemeClr val="bg1"/>
              </a:solidFill>
              <a:latin typeface="Arial" panose="020B0604020202020204" pitchFamily="34" charset="0"/>
              <a:cs typeface="Arial" panose="020B0604020202020204" pitchFamily="34" charset="0"/>
            </a:endParaRPr>
          </a:p>
          <a:p>
            <a:endParaRPr lang="en-US" sz="2800" dirty="0">
              <a:solidFill>
                <a:prstClr val="white"/>
              </a:solidFill>
              <a:latin typeface="Arial" panose="020B0604020202020204" pitchFamily="34" charset="0"/>
              <a:cs typeface="Arial" panose="020B0604020202020204" pitchFamily="34" charset="0"/>
            </a:endParaRPr>
          </a:p>
          <a:p>
            <a:pPr>
              <a:lnSpc>
                <a:spcPct val="150000"/>
              </a:lnSpc>
            </a:pP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stretch>
            <a:fillRect/>
          </a:stretch>
        </p:blipFill>
        <p:spPr>
          <a:xfrm>
            <a:off x="10055471" y="5400687"/>
            <a:ext cx="1682642" cy="1133954"/>
          </a:xfrm>
          <a:prstGeom prst="rect">
            <a:avLst/>
          </a:prstGeom>
        </p:spPr>
      </p:pic>
      <p:pic>
        <p:nvPicPr>
          <p:cNvPr id="8" name="Picture 7"/>
          <p:cNvPicPr>
            <a:picLocks noChangeAspect="1"/>
          </p:cNvPicPr>
          <p:nvPr/>
        </p:nvPicPr>
        <p:blipFill>
          <a:blip r:embed="rId5"/>
          <a:stretch>
            <a:fillRect/>
          </a:stretch>
        </p:blipFill>
        <p:spPr>
          <a:xfrm>
            <a:off x="0" y="5498116"/>
            <a:ext cx="2383743" cy="1377815"/>
          </a:xfrm>
          <a:prstGeom prst="rect">
            <a:avLst/>
          </a:prstGeom>
        </p:spPr>
      </p:pic>
    </p:spTree>
    <p:extLst>
      <p:ext uri="{BB962C8B-B14F-4D97-AF65-F5344CB8AC3E}">
        <p14:creationId xmlns:p14="http://schemas.microsoft.com/office/powerpoint/2010/main" val="38495041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pPr algn="ctr"/>
            <a:r>
              <a:rPr lang="en-US" sz="4800" dirty="0">
                <a:solidFill>
                  <a:prstClr val="white"/>
                </a:solidFill>
                <a:latin typeface="Arial" panose="020B0604020202020204" pitchFamily="34" charset="0"/>
                <a:cs typeface="Arial" panose="020B0604020202020204" pitchFamily="34" charset="0"/>
              </a:rPr>
              <a:t>Montana Money Magic Qualifications</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stretch>
            <a:fillRect/>
          </a:stretch>
        </p:blipFill>
        <p:spPr>
          <a:xfrm>
            <a:off x="10223721" y="5508970"/>
            <a:ext cx="1682642" cy="1133954"/>
          </a:xfrm>
          <a:prstGeom prst="rect">
            <a:avLst/>
          </a:prstGeom>
        </p:spPr>
      </p:pic>
      <p:sp>
        <p:nvSpPr>
          <p:cNvPr id="3" name="Rectangle 2"/>
          <p:cNvSpPr/>
          <p:nvPr/>
        </p:nvSpPr>
        <p:spPr>
          <a:xfrm>
            <a:off x="1022685" y="1544808"/>
            <a:ext cx="10238873" cy="3964162"/>
          </a:xfrm>
          <a:prstGeom prst="rect">
            <a:avLst/>
          </a:prstGeom>
        </p:spPr>
        <p:txBody>
          <a:bodyPr wrap="square">
            <a:spAutoFit/>
          </a:bodyPr>
          <a:lstStyle/>
          <a:p>
            <a:pPr marL="457200" indent="-457200">
              <a:lnSpc>
                <a:spcPct val="90000"/>
              </a:lnSpc>
              <a:spcBef>
                <a:spcPts val="1200"/>
              </a:spcBef>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Be between the ages of 16-19</a:t>
            </a:r>
          </a:p>
          <a:p>
            <a:pPr marL="457200" indent="-457200">
              <a:lnSpc>
                <a:spcPct val="90000"/>
              </a:lnSpc>
              <a:spcBef>
                <a:spcPts val="1200"/>
              </a:spcBef>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Be attending high school in Montana in one of six participating geographic regions</a:t>
            </a:r>
          </a:p>
          <a:p>
            <a:pPr marL="457200" indent="-457200">
              <a:lnSpc>
                <a:spcPct val="90000"/>
              </a:lnSpc>
              <a:spcBef>
                <a:spcPts val="1200"/>
              </a:spcBef>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Students pursuing the Hi Set are also eligible</a:t>
            </a:r>
          </a:p>
          <a:p>
            <a:pPr marL="457200" indent="-457200">
              <a:lnSpc>
                <a:spcPct val="90000"/>
              </a:lnSpc>
              <a:spcBef>
                <a:spcPts val="1200"/>
              </a:spcBef>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Complete the Montana Money Magic financial education program</a:t>
            </a:r>
          </a:p>
          <a:p>
            <a:pPr marL="457200" indent="-457200">
              <a:lnSpc>
                <a:spcPct val="90000"/>
              </a:lnSpc>
              <a:spcBef>
                <a:spcPts val="1200"/>
              </a:spcBef>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Have earned income to generate their own savings</a:t>
            </a:r>
          </a:p>
          <a:p>
            <a:pPr marL="457200" indent="-457200">
              <a:lnSpc>
                <a:spcPct val="90000"/>
              </a:lnSpc>
              <a:spcBef>
                <a:spcPts val="1200"/>
              </a:spcBef>
              <a:buFont typeface="Arial" panose="020B0604020202020204" pitchFamily="34" charset="0"/>
              <a:buChar char="•"/>
            </a:pPr>
            <a:r>
              <a:rPr lang="en-US" sz="2800" dirty="0">
                <a:solidFill>
                  <a:prstClr val="white"/>
                </a:solidFill>
                <a:latin typeface="Arial" panose="020B0604020202020204" pitchFamily="34" charset="0"/>
                <a:cs typeface="Arial" panose="020B0604020202020204" pitchFamily="34" charset="0"/>
              </a:rPr>
              <a:t>Meet income eligibility</a:t>
            </a:r>
            <a:endParaRPr lang="en-US" sz="2800" dirty="0">
              <a:solidFill>
                <a:prstClr val="white"/>
              </a:solidFill>
            </a:endParaRPr>
          </a:p>
        </p:txBody>
      </p:sp>
      <p:pic>
        <p:nvPicPr>
          <p:cNvPr id="5" name="Picture 4"/>
          <p:cNvPicPr>
            <a:picLocks noChangeAspect="1"/>
          </p:cNvPicPr>
          <p:nvPr/>
        </p:nvPicPr>
        <p:blipFill>
          <a:blip r:embed="rId5"/>
          <a:stretch>
            <a:fillRect/>
          </a:stretch>
        </p:blipFill>
        <p:spPr>
          <a:xfrm>
            <a:off x="139623" y="5435166"/>
            <a:ext cx="2383743" cy="1377815"/>
          </a:xfrm>
          <a:prstGeom prst="rect">
            <a:avLst/>
          </a:prstGeom>
        </p:spPr>
      </p:pic>
    </p:spTree>
    <p:extLst>
      <p:ext uri="{BB962C8B-B14F-4D97-AF65-F5344CB8AC3E}">
        <p14:creationId xmlns:p14="http://schemas.microsoft.com/office/powerpoint/2010/main" val="8875170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0" y="165651"/>
            <a:ext cx="4462669" cy="1446550"/>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What the Heck is the FAFSA?</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7689669" y="396058"/>
            <a:ext cx="4502331" cy="3970318"/>
          </a:xfrm>
          <a:prstGeom prst="rect">
            <a:avLst/>
          </a:prstGeom>
        </p:spPr>
        <p:txBody>
          <a:bodyPr wrap="square">
            <a:spAutoFit/>
          </a:bodyPr>
          <a:lstStyle/>
          <a:p>
            <a:pPr marL="457200" indent="-457200">
              <a:buFont typeface="Arial" panose="020B0604020202020204" pitchFamily="34" charset="0"/>
              <a:buChar char="•"/>
            </a:pPr>
            <a:r>
              <a:rPr lang="en-US" sz="2800" i="1" u="sng"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FREE</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Application for Federal Student Aid</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Standard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form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collects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info about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student &amp; family</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Determines eligibility for Federal,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state, local aid</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Determines “Financial Need” and “EFC</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a:t>
            </a:r>
            <a:endPar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2908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pPr algn="ctr"/>
            <a:r>
              <a:rPr lang="en-US" sz="4800" dirty="0" smtClean="0">
                <a:solidFill>
                  <a:prstClr val="white"/>
                </a:solidFill>
                <a:latin typeface="Arial" panose="020B0604020202020204" pitchFamily="34" charset="0"/>
                <a:cs typeface="Arial" panose="020B0604020202020204" pitchFamily="34" charset="0"/>
              </a:rPr>
              <a:t>Eligibility Chart</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stretch>
            <a:fillRect/>
          </a:stretch>
        </p:blipFill>
        <p:spPr>
          <a:xfrm>
            <a:off x="10298917" y="5463274"/>
            <a:ext cx="1682642" cy="1133954"/>
          </a:xfrm>
          <a:prstGeom prst="rect">
            <a:avLst/>
          </a:prstGeom>
        </p:spPr>
      </p:pic>
      <p:sp>
        <p:nvSpPr>
          <p:cNvPr id="2" name="Rectangle 1"/>
          <p:cNvSpPr/>
          <p:nvPr/>
        </p:nvSpPr>
        <p:spPr>
          <a:xfrm>
            <a:off x="5914700" y="3190473"/>
            <a:ext cx="362600" cy="477054"/>
          </a:xfrm>
          <a:prstGeom prst="rect">
            <a:avLst/>
          </a:prstGeom>
        </p:spPr>
        <p:txBody>
          <a:bodyPr wrap="none">
            <a:spAutoFit/>
          </a:bodyPr>
          <a:lstStyle/>
          <a:p>
            <a:pPr algn="ctr"/>
            <a:r>
              <a:rPr lang="en-US" sz="2500" dirty="0">
                <a:solidFill>
                  <a:prstClr val="black"/>
                </a:solidFill>
                <a:latin typeface="Arial" panose="020B0604020202020204" pitchFamily="34" charset="0"/>
                <a:cs typeface="Arial" panose="020B0604020202020204" pitchFamily="34" charset="0"/>
              </a:rPr>
              <a:t>1</a:t>
            </a:r>
          </a:p>
        </p:txBody>
      </p:sp>
      <p:pic>
        <p:nvPicPr>
          <p:cNvPr id="5" name="Picture 4"/>
          <p:cNvPicPr>
            <a:picLocks noChangeAspect="1"/>
          </p:cNvPicPr>
          <p:nvPr/>
        </p:nvPicPr>
        <p:blipFill>
          <a:blip r:embed="rId5"/>
          <a:stretch>
            <a:fillRect/>
          </a:stretch>
        </p:blipFill>
        <p:spPr>
          <a:xfrm>
            <a:off x="2391890" y="1380528"/>
            <a:ext cx="7045620" cy="4309735"/>
          </a:xfrm>
          <a:prstGeom prst="rect">
            <a:avLst/>
          </a:prstGeom>
        </p:spPr>
      </p:pic>
      <p:sp>
        <p:nvSpPr>
          <p:cNvPr id="8" name="Rectangle 7"/>
          <p:cNvSpPr/>
          <p:nvPr/>
        </p:nvSpPr>
        <p:spPr>
          <a:xfrm>
            <a:off x="9365917" y="2117821"/>
            <a:ext cx="2647029" cy="2677656"/>
          </a:xfrm>
          <a:prstGeom prst="rect">
            <a:avLst/>
          </a:prstGeom>
        </p:spPr>
        <p:txBody>
          <a:bodyPr wrap="square">
            <a:spAutoFit/>
          </a:bodyPr>
          <a:lstStyle/>
          <a:p>
            <a:pPr algn="ctr"/>
            <a:r>
              <a:rPr lang="en-US" sz="2400" dirty="0">
                <a:solidFill>
                  <a:prstClr val="white"/>
                </a:solidFill>
                <a:latin typeface="Arial" panose="020B0604020202020204" pitchFamily="34" charset="0"/>
                <a:cs typeface="Arial" panose="020B0604020202020204" pitchFamily="34" charset="0"/>
              </a:rPr>
              <a:t>For families or households with more than 8 persons, </a:t>
            </a:r>
          </a:p>
          <a:p>
            <a:pPr algn="ctr"/>
            <a:r>
              <a:rPr lang="en-US" sz="2400" dirty="0">
                <a:solidFill>
                  <a:prstClr val="white"/>
                </a:solidFill>
                <a:latin typeface="Arial" panose="020B0604020202020204" pitchFamily="34" charset="0"/>
                <a:cs typeface="Arial" panose="020B0604020202020204" pitchFamily="34" charset="0"/>
              </a:rPr>
              <a:t>add $4,160 for each additional person.</a:t>
            </a:r>
          </a:p>
        </p:txBody>
      </p:sp>
      <p:pic>
        <p:nvPicPr>
          <p:cNvPr id="9" name="Picture 8"/>
          <p:cNvPicPr>
            <a:picLocks noChangeAspect="1"/>
          </p:cNvPicPr>
          <p:nvPr/>
        </p:nvPicPr>
        <p:blipFill>
          <a:blip r:embed="rId6"/>
          <a:stretch>
            <a:fillRect/>
          </a:stretch>
        </p:blipFill>
        <p:spPr>
          <a:xfrm>
            <a:off x="58668" y="5480185"/>
            <a:ext cx="2383743" cy="1377815"/>
          </a:xfrm>
          <a:prstGeom prst="rect">
            <a:avLst/>
          </a:prstGeom>
        </p:spPr>
      </p:pic>
    </p:spTree>
    <p:extLst>
      <p:ext uri="{BB962C8B-B14F-4D97-AF65-F5344CB8AC3E}">
        <p14:creationId xmlns:p14="http://schemas.microsoft.com/office/powerpoint/2010/main" val="34956582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4397" y="268302"/>
            <a:ext cx="10058400" cy="58260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6259" y="5691102"/>
            <a:ext cx="1580288" cy="1028295"/>
          </a:xfrm>
          <a:prstGeom prst="rect">
            <a:avLst/>
          </a:prstGeom>
          <a:effectLst>
            <a:outerShdw blurRad="50800" dist="38100" dir="2700000" algn="tl" rotWithShape="0">
              <a:prstClr val="black">
                <a:alpha val="40000"/>
              </a:prstClr>
            </a:outerShdw>
          </a:effec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285" y="5442434"/>
            <a:ext cx="2279537" cy="1276963"/>
          </a:xfrm>
          <a:prstGeom prst="rect">
            <a:avLst/>
          </a:prstGeom>
          <a:effectLst>
            <a:outerShdw blurRad="50800" dist="38100" dir="2700000" algn="tl" rotWithShape="0">
              <a:prstClr val="black">
                <a:alpha val="6000"/>
              </a:prstClr>
            </a:outerShdw>
          </a:effectLst>
        </p:spPr>
      </p:pic>
    </p:spTree>
    <p:extLst>
      <p:ext uri="{BB962C8B-B14F-4D97-AF65-F5344CB8AC3E}">
        <p14:creationId xmlns:p14="http://schemas.microsoft.com/office/powerpoint/2010/main" val="265172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3" y="477078"/>
            <a:ext cx="11300790" cy="830997"/>
          </a:xfrm>
          <a:prstGeom prst="rect">
            <a:avLst/>
          </a:prstGeom>
          <a:noFill/>
        </p:spPr>
        <p:txBody>
          <a:bodyPr wrap="square" rtlCol="0">
            <a:spAutoFit/>
          </a:bodyPr>
          <a:lstStyle/>
          <a:p>
            <a:pPr algn="ctr"/>
            <a:r>
              <a:rPr lang="en-US" sz="4800" dirty="0" smtClean="0">
                <a:solidFill>
                  <a:prstClr val="white"/>
                </a:solidFill>
                <a:latin typeface="Arial" panose="020B0604020202020204" pitchFamily="34" charset="0"/>
                <a:cs typeface="Arial" panose="020B0604020202020204" pitchFamily="34" charset="0"/>
              </a:rPr>
              <a:t>Who do I contact to learn more?</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4"/>
          <a:stretch>
            <a:fillRect/>
          </a:stretch>
        </p:blipFill>
        <p:spPr>
          <a:xfrm>
            <a:off x="10055395" y="5558001"/>
            <a:ext cx="1682642" cy="1133954"/>
          </a:xfrm>
          <a:prstGeom prst="rect">
            <a:avLst/>
          </a:prstGeom>
        </p:spPr>
      </p:pic>
      <p:sp>
        <p:nvSpPr>
          <p:cNvPr id="5" name="TextBox 4"/>
          <p:cNvSpPr txBox="1"/>
          <p:nvPr/>
        </p:nvSpPr>
        <p:spPr>
          <a:xfrm>
            <a:off x="0" y="1322902"/>
            <a:ext cx="4929619" cy="954107"/>
          </a:xfrm>
          <a:prstGeom prst="rect">
            <a:avLst/>
          </a:prstGeom>
          <a:noFill/>
        </p:spPr>
        <p:txBody>
          <a:bodyPr wrap="none" rtlCol="0">
            <a:spAutoFit/>
          </a:bodyPr>
          <a:lstStyle/>
          <a:p>
            <a:pPr marL="285750" indent="-285750">
              <a:buFont typeface="Arial" panose="020B0604020202020204" pitchFamily="34" charset="0"/>
              <a:buChar char="•"/>
            </a:pPr>
            <a:r>
              <a:rPr lang="en-US" sz="2000" b="1" dirty="0" smtClean="0">
                <a:solidFill>
                  <a:prstClr val="white"/>
                </a:solidFill>
                <a:latin typeface="Arial" panose="020B0604020202020204" pitchFamily="34" charset="0"/>
                <a:cs typeface="Arial" panose="020B0604020202020204" pitchFamily="34" charset="0"/>
              </a:rPr>
              <a:t>Gallatin, Park, Meagher</a:t>
            </a:r>
          </a:p>
          <a:p>
            <a:r>
              <a:rPr lang="en-US" dirty="0" smtClean="0">
                <a:solidFill>
                  <a:prstClr val="white"/>
                </a:solidFill>
                <a:latin typeface="Arial" panose="020B0604020202020204" pitchFamily="34" charset="0"/>
                <a:cs typeface="Arial" panose="020B0604020202020204" pitchFamily="34" charset="0"/>
              </a:rPr>
              <a:t>Katherine Foster, (877) COLG4ME (265-4663)</a:t>
            </a:r>
          </a:p>
          <a:p>
            <a:pPr marL="285750" indent="-285750">
              <a:buFont typeface="Arial" panose="020B0604020202020204" pitchFamily="34" charset="0"/>
              <a:buChar char="•"/>
            </a:pPr>
            <a:r>
              <a:rPr lang="en-US" dirty="0" smtClean="0">
                <a:solidFill>
                  <a:prstClr val="white"/>
                </a:solidFill>
                <a:latin typeface="Arial" panose="020B0604020202020204" pitchFamily="34" charset="0"/>
                <a:cs typeface="Arial" panose="020B0604020202020204" pitchFamily="34" charset="0"/>
              </a:rPr>
              <a:t>Press 1, then press 2</a:t>
            </a:r>
          </a:p>
        </p:txBody>
      </p:sp>
      <p:sp>
        <p:nvSpPr>
          <p:cNvPr id="8" name="TextBox 7"/>
          <p:cNvSpPr txBox="1"/>
          <p:nvPr/>
        </p:nvSpPr>
        <p:spPr>
          <a:xfrm>
            <a:off x="-23276" y="2556048"/>
            <a:ext cx="5737917" cy="1538883"/>
          </a:xfrm>
          <a:prstGeom prst="rect">
            <a:avLst/>
          </a:prstGeom>
          <a:noFill/>
        </p:spPr>
        <p:txBody>
          <a:bodyPr wrap="none" rtlCol="0">
            <a:spAutoFit/>
          </a:bodyPr>
          <a:lstStyle/>
          <a:p>
            <a:pPr marL="285750" indent="-285750">
              <a:buFont typeface="Arial" panose="020B0604020202020204" pitchFamily="34" charset="0"/>
              <a:buChar char="•"/>
            </a:pPr>
            <a:r>
              <a:rPr lang="en-US" sz="2000" b="1" dirty="0" smtClean="0">
                <a:solidFill>
                  <a:prstClr val="white"/>
                </a:solidFill>
                <a:latin typeface="Arial" panose="020B0604020202020204" pitchFamily="34" charset="0"/>
                <a:cs typeface="Arial" panose="020B0604020202020204" pitchFamily="34" charset="0"/>
              </a:rPr>
              <a:t>Glacier, Toole, Pondera, Cascade, Choteau,</a:t>
            </a:r>
          </a:p>
          <a:p>
            <a:r>
              <a:rPr lang="en-US" sz="2000" b="1" dirty="0">
                <a:solidFill>
                  <a:prstClr val="white"/>
                </a:solidFill>
                <a:latin typeface="Arial" panose="020B0604020202020204" pitchFamily="34" charset="0"/>
                <a:cs typeface="Arial" panose="020B0604020202020204" pitchFamily="34" charset="0"/>
              </a:rPr>
              <a:t> </a:t>
            </a:r>
            <a:r>
              <a:rPr lang="en-US" sz="2000" b="1" dirty="0" smtClean="0">
                <a:solidFill>
                  <a:prstClr val="white"/>
                </a:solidFill>
                <a:latin typeface="Arial" panose="020B0604020202020204" pitchFamily="34" charset="0"/>
                <a:cs typeface="Arial" panose="020B0604020202020204" pitchFamily="34" charset="0"/>
              </a:rPr>
              <a:t>   Teton</a:t>
            </a:r>
          </a:p>
          <a:p>
            <a:r>
              <a:rPr lang="en-US" dirty="0" smtClean="0">
                <a:solidFill>
                  <a:prstClr val="white"/>
                </a:solidFill>
                <a:latin typeface="Arial" panose="020B0604020202020204" pitchFamily="34" charset="0"/>
                <a:cs typeface="Arial" panose="020B0604020202020204" pitchFamily="34" charset="0"/>
              </a:rPr>
              <a:t>Allen </a:t>
            </a:r>
            <a:r>
              <a:rPr lang="en-US" dirty="0" err="1" smtClean="0">
                <a:solidFill>
                  <a:prstClr val="white"/>
                </a:solidFill>
                <a:latin typeface="Arial" panose="020B0604020202020204" pitchFamily="34" charset="0"/>
                <a:cs typeface="Arial" panose="020B0604020202020204" pitchFamily="34" charset="0"/>
              </a:rPr>
              <a:t>Heisler</a:t>
            </a:r>
            <a:r>
              <a:rPr lang="en-US" dirty="0" smtClean="0">
                <a:solidFill>
                  <a:prstClr val="white"/>
                </a:solidFill>
                <a:latin typeface="Arial" panose="020B0604020202020204" pitchFamily="34" charset="0"/>
                <a:cs typeface="Arial" panose="020B0604020202020204" pitchFamily="34" charset="0"/>
              </a:rPr>
              <a:t> , (877) COLG4ME (265-4663)</a:t>
            </a:r>
          </a:p>
          <a:p>
            <a:pPr marL="285750" indent="-285750">
              <a:buFont typeface="Arial" panose="020B0604020202020204" pitchFamily="34" charset="0"/>
              <a:buChar char="•"/>
            </a:pPr>
            <a:r>
              <a:rPr lang="en-US" dirty="0" smtClean="0">
                <a:solidFill>
                  <a:prstClr val="white"/>
                </a:solidFill>
                <a:latin typeface="Arial" panose="020B0604020202020204" pitchFamily="34" charset="0"/>
                <a:cs typeface="Arial" panose="020B0604020202020204" pitchFamily="34" charset="0"/>
              </a:rPr>
              <a:t>Press 1, then press 6</a:t>
            </a:r>
          </a:p>
          <a:p>
            <a:pPr marL="285750" indent="-285750">
              <a:buFont typeface="Arial" panose="020B0604020202020204" pitchFamily="34" charset="0"/>
              <a:buChar char="•"/>
            </a:pPr>
            <a:endParaRPr lang="en-US" dirty="0">
              <a:solidFill>
                <a:prstClr val="black"/>
              </a:solidFill>
            </a:endParaRPr>
          </a:p>
        </p:txBody>
      </p:sp>
      <p:sp>
        <p:nvSpPr>
          <p:cNvPr id="9" name="TextBox 8"/>
          <p:cNvSpPr txBox="1"/>
          <p:nvPr/>
        </p:nvSpPr>
        <p:spPr>
          <a:xfrm>
            <a:off x="0" y="4127529"/>
            <a:ext cx="5609484" cy="1261884"/>
          </a:xfrm>
          <a:prstGeom prst="rect">
            <a:avLst/>
          </a:prstGeom>
          <a:noFill/>
        </p:spPr>
        <p:txBody>
          <a:bodyPr wrap="none" rtlCol="0">
            <a:spAutoFit/>
          </a:bodyPr>
          <a:lstStyle/>
          <a:p>
            <a:pPr marL="285750" indent="-285750">
              <a:buFont typeface="Arial" panose="020B0604020202020204" pitchFamily="34" charset="0"/>
              <a:buChar char="•"/>
            </a:pPr>
            <a:r>
              <a:rPr lang="en-US" sz="2000" b="1" dirty="0" smtClean="0">
                <a:solidFill>
                  <a:prstClr val="white"/>
                </a:solidFill>
                <a:latin typeface="Arial" panose="020B0604020202020204" pitchFamily="34" charset="0"/>
                <a:cs typeface="Arial" panose="020B0604020202020204" pitchFamily="34" charset="0"/>
              </a:rPr>
              <a:t>Big Horn, Carbon, Stillwater, Sweet Grass,</a:t>
            </a:r>
          </a:p>
          <a:p>
            <a:r>
              <a:rPr lang="en-US" sz="2000" b="1" dirty="0" smtClean="0">
                <a:solidFill>
                  <a:prstClr val="white"/>
                </a:solidFill>
                <a:latin typeface="Arial" panose="020B0604020202020204" pitchFamily="34" charset="0"/>
                <a:cs typeface="Arial" panose="020B0604020202020204" pitchFamily="34" charset="0"/>
              </a:rPr>
              <a:t>    Yellowstone</a:t>
            </a:r>
          </a:p>
          <a:p>
            <a:r>
              <a:rPr lang="en-US" dirty="0" smtClean="0">
                <a:solidFill>
                  <a:prstClr val="white"/>
                </a:solidFill>
                <a:latin typeface="Arial" panose="020B0604020202020204" pitchFamily="34" charset="0"/>
                <a:cs typeface="Arial" panose="020B0604020202020204" pitchFamily="34" charset="0"/>
              </a:rPr>
              <a:t>Jennifer </a:t>
            </a:r>
            <a:r>
              <a:rPr lang="en-US" dirty="0" err="1" smtClean="0">
                <a:solidFill>
                  <a:prstClr val="white"/>
                </a:solidFill>
                <a:latin typeface="Arial" panose="020B0604020202020204" pitchFamily="34" charset="0"/>
                <a:cs typeface="Arial" panose="020B0604020202020204" pitchFamily="34" charset="0"/>
              </a:rPr>
              <a:t>Almli</a:t>
            </a:r>
            <a:r>
              <a:rPr lang="en-US" dirty="0" smtClean="0">
                <a:solidFill>
                  <a:prstClr val="white"/>
                </a:solidFill>
                <a:latin typeface="Arial" panose="020B0604020202020204" pitchFamily="34" charset="0"/>
                <a:cs typeface="Arial" panose="020B0604020202020204" pitchFamily="34" charset="0"/>
              </a:rPr>
              <a:t> (877) COLG4ME (265-4663)</a:t>
            </a:r>
          </a:p>
          <a:p>
            <a:pPr marL="285750" indent="-285750">
              <a:buFont typeface="Arial" panose="020B0604020202020204" pitchFamily="34" charset="0"/>
              <a:buChar char="•"/>
            </a:pPr>
            <a:r>
              <a:rPr lang="en-US" dirty="0" smtClean="0">
                <a:solidFill>
                  <a:prstClr val="white"/>
                </a:solidFill>
                <a:latin typeface="Arial" panose="020B0604020202020204" pitchFamily="34" charset="0"/>
                <a:cs typeface="Arial" panose="020B0604020202020204" pitchFamily="34" charset="0"/>
              </a:rPr>
              <a:t>Press 1, then press 3</a:t>
            </a:r>
            <a:endParaRPr lang="en-US" dirty="0">
              <a:solidFill>
                <a:prstClr val="white"/>
              </a:solidFill>
              <a:latin typeface="Arial" panose="020B0604020202020204" pitchFamily="34" charset="0"/>
              <a:cs typeface="Arial" panose="020B0604020202020204" pitchFamily="34" charset="0"/>
            </a:endParaRPr>
          </a:p>
        </p:txBody>
      </p:sp>
      <p:sp>
        <p:nvSpPr>
          <p:cNvPr id="11" name="TextBox 10"/>
          <p:cNvSpPr txBox="1"/>
          <p:nvPr/>
        </p:nvSpPr>
        <p:spPr>
          <a:xfrm>
            <a:off x="6087315" y="1308075"/>
            <a:ext cx="4985917" cy="954107"/>
          </a:xfrm>
          <a:prstGeom prst="rect">
            <a:avLst/>
          </a:prstGeom>
          <a:noFill/>
        </p:spPr>
        <p:txBody>
          <a:bodyPr wrap="none" rtlCol="0">
            <a:spAutoFit/>
          </a:bodyPr>
          <a:lstStyle/>
          <a:p>
            <a:pPr marL="285750" indent="-285750">
              <a:buFont typeface="Arial" panose="020B0604020202020204" pitchFamily="34" charset="0"/>
              <a:buChar char="•"/>
            </a:pPr>
            <a:r>
              <a:rPr lang="en-US" sz="2000" b="1" dirty="0" smtClean="0">
                <a:solidFill>
                  <a:prstClr val="white"/>
                </a:solidFill>
                <a:latin typeface="Arial" panose="020B0604020202020204" pitchFamily="34" charset="0"/>
                <a:cs typeface="Arial" panose="020B0604020202020204" pitchFamily="34" charset="0"/>
              </a:rPr>
              <a:t>Broadwater, Jefferson, Lewis &amp; Clark</a:t>
            </a:r>
          </a:p>
          <a:p>
            <a:r>
              <a:rPr lang="en-US" dirty="0" smtClean="0">
                <a:solidFill>
                  <a:prstClr val="white"/>
                </a:solidFill>
                <a:latin typeface="Arial" panose="020B0604020202020204" pitchFamily="34" charset="0"/>
                <a:cs typeface="Arial" panose="020B0604020202020204" pitchFamily="34" charset="0"/>
              </a:rPr>
              <a:t>Marti Johnson, (877) COLG4ME (265-4663)</a:t>
            </a:r>
          </a:p>
          <a:p>
            <a:pPr marL="285750" indent="-285750">
              <a:buFont typeface="Arial" panose="020B0604020202020204" pitchFamily="34" charset="0"/>
              <a:buChar char="•"/>
            </a:pPr>
            <a:r>
              <a:rPr lang="en-US" dirty="0" smtClean="0">
                <a:solidFill>
                  <a:prstClr val="white"/>
                </a:solidFill>
                <a:latin typeface="Arial" panose="020B0604020202020204" pitchFamily="34" charset="0"/>
                <a:cs typeface="Arial" panose="020B0604020202020204" pitchFamily="34" charset="0"/>
              </a:rPr>
              <a:t>Press 1, then press 5</a:t>
            </a:r>
          </a:p>
        </p:txBody>
      </p:sp>
      <p:sp>
        <p:nvSpPr>
          <p:cNvPr id="12" name="TextBox 11"/>
          <p:cNvSpPr txBox="1"/>
          <p:nvPr/>
        </p:nvSpPr>
        <p:spPr>
          <a:xfrm>
            <a:off x="6087315" y="2563178"/>
            <a:ext cx="4339650" cy="954107"/>
          </a:xfrm>
          <a:prstGeom prst="rect">
            <a:avLst/>
          </a:prstGeom>
          <a:noFill/>
        </p:spPr>
        <p:txBody>
          <a:bodyPr wrap="none" rtlCol="0">
            <a:spAutoFit/>
          </a:bodyPr>
          <a:lstStyle/>
          <a:p>
            <a:pPr marL="285750" indent="-285750">
              <a:buFont typeface="Arial" panose="020B0604020202020204" pitchFamily="34" charset="0"/>
              <a:buChar char="•"/>
            </a:pPr>
            <a:r>
              <a:rPr lang="en-US" sz="2000" b="1" dirty="0" smtClean="0">
                <a:solidFill>
                  <a:prstClr val="white"/>
                </a:solidFill>
                <a:latin typeface="Arial" panose="020B0604020202020204" pitchFamily="34" charset="0"/>
                <a:cs typeface="Arial" panose="020B0604020202020204" pitchFamily="34" charset="0"/>
              </a:rPr>
              <a:t>Missoula, Ravalli, Mineral</a:t>
            </a:r>
          </a:p>
          <a:p>
            <a:r>
              <a:rPr lang="en-US" dirty="0" smtClean="0">
                <a:solidFill>
                  <a:prstClr val="white"/>
                </a:solidFill>
                <a:latin typeface="Arial" panose="020B0604020202020204" pitchFamily="34" charset="0"/>
                <a:cs typeface="Arial" panose="020B0604020202020204" pitchFamily="34" charset="0"/>
              </a:rPr>
              <a:t>Ellen Smith (877) COLG4ME (265-4663)</a:t>
            </a:r>
          </a:p>
          <a:p>
            <a:pPr marL="285750" indent="-285750">
              <a:buFont typeface="Arial" panose="020B0604020202020204" pitchFamily="34" charset="0"/>
              <a:buChar char="•"/>
            </a:pPr>
            <a:r>
              <a:rPr lang="en-US" dirty="0" smtClean="0">
                <a:solidFill>
                  <a:prstClr val="white"/>
                </a:solidFill>
                <a:latin typeface="Arial" panose="020B0604020202020204" pitchFamily="34" charset="0"/>
                <a:cs typeface="Arial" panose="020B0604020202020204" pitchFamily="34" charset="0"/>
              </a:rPr>
              <a:t>Press 1, then press 1 again</a:t>
            </a:r>
          </a:p>
        </p:txBody>
      </p:sp>
      <p:sp>
        <p:nvSpPr>
          <p:cNvPr id="13" name="TextBox 12"/>
          <p:cNvSpPr txBox="1"/>
          <p:nvPr/>
        </p:nvSpPr>
        <p:spPr>
          <a:xfrm>
            <a:off x="6087315" y="4094931"/>
            <a:ext cx="6104685" cy="1261884"/>
          </a:xfrm>
          <a:prstGeom prst="rect">
            <a:avLst/>
          </a:prstGeom>
          <a:noFill/>
        </p:spPr>
        <p:txBody>
          <a:bodyPr wrap="none" rtlCol="0">
            <a:spAutoFit/>
          </a:bodyPr>
          <a:lstStyle/>
          <a:p>
            <a:pPr marL="285750" indent="-285750">
              <a:buFont typeface="Arial" panose="020B0604020202020204" pitchFamily="34" charset="0"/>
              <a:buChar char="•"/>
            </a:pPr>
            <a:r>
              <a:rPr lang="en-US" sz="2000" b="1" dirty="0" smtClean="0">
                <a:solidFill>
                  <a:prstClr val="white"/>
                </a:solidFill>
                <a:latin typeface="Arial" panose="020B0604020202020204" pitchFamily="34" charset="0"/>
                <a:cs typeface="Arial" panose="020B0604020202020204" pitchFamily="34" charset="0"/>
              </a:rPr>
              <a:t>Silver Bow, Deer Lodge, Beaverhead, Madison</a:t>
            </a:r>
          </a:p>
          <a:p>
            <a:r>
              <a:rPr lang="en-US" sz="2000" b="1" dirty="0" smtClean="0">
                <a:solidFill>
                  <a:prstClr val="white"/>
                </a:solidFill>
                <a:latin typeface="Arial" panose="020B0604020202020204" pitchFamily="34" charset="0"/>
                <a:cs typeface="Arial" panose="020B0604020202020204" pitchFamily="34" charset="0"/>
              </a:rPr>
              <a:t>    Powell, Granite</a:t>
            </a:r>
          </a:p>
          <a:p>
            <a:r>
              <a:rPr lang="en-US" dirty="0" smtClean="0">
                <a:solidFill>
                  <a:prstClr val="white"/>
                </a:solidFill>
                <a:latin typeface="Arial" panose="020B0604020202020204" pitchFamily="34" charset="0"/>
                <a:cs typeface="Arial" panose="020B0604020202020204" pitchFamily="34" charset="0"/>
              </a:rPr>
              <a:t>Schylar Canfield-Baber (877) COLG4ME (265-4663)</a:t>
            </a:r>
          </a:p>
          <a:p>
            <a:pPr marL="285750" indent="-285750">
              <a:buFont typeface="Arial" panose="020B0604020202020204" pitchFamily="34" charset="0"/>
              <a:buChar char="•"/>
            </a:pPr>
            <a:r>
              <a:rPr lang="en-US" dirty="0" smtClean="0">
                <a:solidFill>
                  <a:prstClr val="white"/>
                </a:solidFill>
                <a:latin typeface="Arial" panose="020B0604020202020204" pitchFamily="34" charset="0"/>
                <a:cs typeface="Arial" panose="020B0604020202020204" pitchFamily="34" charset="0"/>
              </a:rPr>
              <a:t>Press 1, then press 4</a:t>
            </a:r>
          </a:p>
        </p:txBody>
      </p:sp>
      <p:pic>
        <p:nvPicPr>
          <p:cNvPr id="14" name="Picture 13"/>
          <p:cNvPicPr>
            <a:picLocks noChangeAspect="1"/>
          </p:cNvPicPr>
          <p:nvPr/>
        </p:nvPicPr>
        <p:blipFill>
          <a:blip r:embed="rId5"/>
          <a:stretch>
            <a:fillRect/>
          </a:stretch>
        </p:blipFill>
        <p:spPr>
          <a:xfrm>
            <a:off x="81066" y="5558001"/>
            <a:ext cx="2383743" cy="1377815"/>
          </a:xfrm>
          <a:prstGeom prst="rect">
            <a:avLst/>
          </a:prstGeom>
        </p:spPr>
      </p:pic>
    </p:spTree>
    <p:extLst>
      <p:ext uri="{BB962C8B-B14F-4D97-AF65-F5344CB8AC3E}">
        <p14:creationId xmlns:p14="http://schemas.microsoft.com/office/powerpoint/2010/main" val="253239630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8" name="TextBox 7"/>
          <p:cNvSpPr txBox="1"/>
          <p:nvPr/>
        </p:nvSpPr>
        <p:spPr>
          <a:xfrm>
            <a:off x="463120" y="456848"/>
            <a:ext cx="4911634" cy="1569660"/>
          </a:xfrm>
          <a:prstGeom prst="rect">
            <a:avLst/>
          </a:prstGeom>
          <a:noFill/>
        </p:spPr>
        <p:txBody>
          <a:bodyPr wrap="square" rtlCol="0">
            <a:spAutoFit/>
          </a:bodyPr>
          <a:lstStyle/>
          <a:p>
            <a:r>
              <a:rPr lang="en-US" sz="4800" dirty="0" smtClean="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rPr>
              <a:t>Other Questions </a:t>
            </a:r>
            <a:r>
              <a:rPr lang="en-US" sz="4800" dirty="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rPr>
              <a:t>to Ask</a:t>
            </a:r>
          </a:p>
        </p:txBody>
      </p:sp>
      <p:sp>
        <p:nvSpPr>
          <p:cNvPr id="2" name="TextBox 1"/>
          <p:cNvSpPr txBox="1"/>
          <p:nvPr/>
        </p:nvSpPr>
        <p:spPr>
          <a:xfrm>
            <a:off x="0" y="2026508"/>
            <a:ext cx="6601487" cy="2677656"/>
          </a:xfrm>
          <a:prstGeom prst="rect">
            <a:avLst/>
          </a:prstGeom>
          <a:noFill/>
        </p:spPr>
        <p:txBody>
          <a:bodyPr wrap="none" rtlCol="0">
            <a:spAutoFit/>
          </a:bodyPr>
          <a:lstStyle/>
          <a:p>
            <a:pPr marL="571500" indent="-571500">
              <a:buFont typeface="Arial" panose="020B0604020202020204" pitchFamily="34" charset="0"/>
              <a:buChar char="•"/>
            </a:pP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Is this scholarship renewable</a:t>
            </a: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 How?</a:t>
            </a:r>
            <a:endPar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endParaRPr>
          </a:p>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What </a:t>
            </a: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is your </a:t>
            </a: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priority date?</a:t>
            </a:r>
          </a:p>
          <a:p>
            <a:pPr marL="57150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Are </a:t>
            </a: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there any other </a:t>
            </a: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options for me?</a:t>
            </a:r>
          </a:p>
          <a:p>
            <a:pPr marL="1028700" lvl="1"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Payment arrangements</a:t>
            </a:r>
          </a:p>
          <a:p>
            <a:pPr marL="1028700" lvl="1"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Asking for additional funds</a:t>
            </a:r>
          </a:p>
          <a:p>
            <a:pPr marL="1028700" lvl="1"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Asking for help</a:t>
            </a:r>
            <a:endPar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765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5" name="TextBox 4"/>
          <p:cNvSpPr txBox="1"/>
          <p:nvPr/>
        </p:nvSpPr>
        <p:spPr>
          <a:xfrm>
            <a:off x="7326967" y="274320"/>
            <a:ext cx="4971713" cy="6124754"/>
          </a:xfrm>
          <a:prstGeom prst="rect">
            <a:avLst/>
          </a:prstGeom>
          <a:noFill/>
          <a:ln>
            <a:noFill/>
          </a:ln>
        </p:spPr>
        <p:txBody>
          <a:bodyPr wrap="square" rtlCol="0">
            <a:spAutoFit/>
          </a:bodyPr>
          <a:lstStyle/>
          <a:p>
            <a:pPr marL="571500" lvl="0" indent="-571500">
              <a:buFont typeface="Arial" panose="020B0604020202020204" pitchFamily="34" charset="0"/>
              <a:buChar char="•"/>
            </a:pP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Funds go to student’s school account – not to </a:t>
            </a: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student</a:t>
            </a:r>
          </a:p>
          <a:p>
            <a:pPr marL="571500" indent="-571500">
              <a:buFont typeface="Arial" panose="020B0604020202020204" pitchFamily="34" charset="0"/>
              <a:buChar char="•"/>
            </a:pP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School </a:t>
            </a: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charges paid first</a:t>
            </a:r>
            <a:endPar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endParaRPr>
          </a:p>
          <a:p>
            <a:pPr marL="571500" lvl="0" indent="-571500">
              <a:buFont typeface="Arial" panose="020B0604020202020204" pitchFamily="34" charset="0"/>
              <a:buChar char="•"/>
            </a:pP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Federal aid is disbursed equally by </a:t>
            </a: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semester/ trimester </a:t>
            </a: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(also most scholarships)</a:t>
            </a:r>
          </a:p>
          <a:p>
            <a:pPr marL="571500" lvl="0" indent="-571500">
              <a:buFont typeface="Arial" panose="020B0604020202020204" pitchFamily="34" charset="0"/>
              <a:buChar char="•"/>
            </a:pP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Refund </a:t>
            </a: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check/ACH/debit card issued if credit balance</a:t>
            </a:r>
          </a:p>
          <a:p>
            <a:pPr marL="571500" lvl="0" indent="-571500">
              <a:buFont typeface="Arial" panose="020B0604020202020204" pitchFamily="34" charset="0"/>
              <a:buChar char="•"/>
            </a:pP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You pay if balance due</a:t>
            </a:r>
          </a:p>
          <a:p>
            <a:pPr marL="571500" lvl="0" indent="-571500">
              <a:buFont typeface="Arial" panose="020B0604020202020204" pitchFamily="34" charset="0"/>
              <a:buChar char="•"/>
            </a:pP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Make a </a:t>
            </a:r>
            <a:r>
              <a:rPr lang="en-US" sz="2800" dirty="0" smtClean="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budget/make </a:t>
            </a:r>
            <a:r>
              <a:rPr lang="en-US" sz="2800" dirty="0">
                <a:ln>
                  <a:solidFill>
                    <a:srgbClr val="E7E6E6">
                      <a:lumMod val="50000"/>
                      <a:alpha val="32000"/>
                    </a:srgbClr>
                  </a:solidFill>
                </a:ln>
                <a:solidFill>
                  <a:prstClr val="white"/>
                </a:solidFill>
                <a:effectLst>
                  <a:outerShdw blurRad="1270000" sx="119000" sy="119000" algn="tl" rotWithShape="0">
                    <a:prstClr val="black"/>
                  </a:outerShdw>
                </a:effectLst>
                <a:latin typeface="Arial" panose="020B0604020202020204" pitchFamily="34" charset="0"/>
                <a:cs typeface="Arial" panose="020B0604020202020204" pitchFamily="34" charset="0"/>
              </a:rPr>
              <a:t>it last </a:t>
            </a:r>
          </a:p>
        </p:txBody>
      </p:sp>
      <p:sp>
        <p:nvSpPr>
          <p:cNvPr id="6" name="TextBox 5"/>
          <p:cNvSpPr txBox="1"/>
          <p:nvPr/>
        </p:nvSpPr>
        <p:spPr>
          <a:xfrm>
            <a:off x="304801" y="117850"/>
            <a:ext cx="3169920" cy="2308324"/>
          </a:xfrm>
          <a:prstGeom prst="rect">
            <a:avLst/>
          </a:prstGeom>
          <a:noFill/>
        </p:spPr>
        <p:txBody>
          <a:bodyPr wrap="square" rtlCol="0">
            <a:spAutoFit/>
          </a:bodyPr>
          <a:lstStyle/>
          <a:p>
            <a:r>
              <a:rPr lang="en-US" sz="4800" dirty="0" smtClean="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rPr>
              <a:t>How does</a:t>
            </a:r>
          </a:p>
          <a:p>
            <a:r>
              <a:rPr lang="en-US" sz="4800" dirty="0" smtClean="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rPr>
              <a:t>the bill</a:t>
            </a:r>
          </a:p>
          <a:p>
            <a:r>
              <a:rPr lang="en-US" sz="4800" dirty="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rPr>
              <a:t>g</a:t>
            </a:r>
            <a:r>
              <a:rPr lang="en-US" sz="4800" dirty="0" smtClean="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rPr>
              <a:t>et paid?</a:t>
            </a:r>
            <a:endParaRPr lang="en-US" sz="4800" dirty="0">
              <a:ln>
                <a:solidFill>
                  <a:srgbClr val="E7E6E6">
                    <a:lumMod val="50000"/>
                    <a:alpha val="32000"/>
                  </a:srgbClr>
                </a:solidFill>
              </a:ln>
              <a:solidFill>
                <a:prstClr val="white"/>
              </a:solidFill>
              <a:effectLst>
                <a:outerShdw blurRad="787400" sx="97000" sy="97000" algn="tl" rotWithShape="0">
                  <a:prstClr val="black"/>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80685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370307" y="4797385"/>
            <a:ext cx="7821693" cy="1908215"/>
          </a:xfrm>
          <a:prstGeom prst="rect">
            <a:avLst/>
          </a:prstGeom>
          <a:noFill/>
          <a:ln>
            <a:noFill/>
          </a:ln>
          <a:effectLst>
            <a:outerShdw blurRad="431800" dist="203200" dir="5400000" algn="ctr" rotWithShape="0">
              <a:schemeClr val="tx1"/>
            </a:outerShdw>
          </a:effectLst>
        </p:spPr>
        <p:txBody>
          <a:bodyPr wrap="none" rtlCol="0">
            <a:spAutoFit/>
          </a:bodyPr>
          <a:lstStyle/>
          <a:p>
            <a:pPr algn="ctr"/>
            <a:r>
              <a:rPr lang="en-US" sz="5400" dirty="0" smtClean="0">
                <a:ln>
                  <a:solidFill>
                    <a:srgbClr val="E7E6E6">
                      <a:lumMod val="50000"/>
                      <a:alpha val="32000"/>
                    </a:srgbClr>
                  </a:solidFill>
                </a:ln>
                <a:solidFill>
                  <a:prstClr val="white"/>
                </a:solidFill>
                <a:effectLst>
                  <a:outerShdw blurRad="1066800" algn="tl" rotWithShape="0">
                    <a:prstClr val="black">
                      <a:alpha val="40000"/>
                    </a:prstClr>
                  </a:outerShdw>
                </a:effectLst>
                <a:latin typeface="Interstate-Regular" panose="02000603020000020004" pitchFamily="2" charset="0"/>
              </a:rPr>
              <a:t>PUT OWN PICTURE SLIDE</a:t>
            </a:r>
          </a:p>
          <a:p>
            <a:pPr algn="ctr"/>
            <a:r>
              <a:rPr lang="en-US" sz="3200" dirty="0" smtClean="0">
                <a:ln>
                  <a:solidFill>
                    <a:srgbClr val="E7E6E6">
                      <a:lumMod val="50000"/>
                      <a:alpha val="32000"/>
                    </a:srgbClr>
                  </a:solidFill>
                </a:ln>
                <a:solidFill>
                  <a:prstClr val="white"/>
                </a:solidFill>
                <a:effectLst>
                  <a:outerShdw blurRad="1066800" algn="tl" rotWithShape="0">
                    <a:prstClr val="black">
                      <a:alpha val="40000"/>
                    </a:prstClr>
                  </a:outerShdw>
                </a:effectLst>
                <a:latin typeface="Interstate-Regular" panose="02000603020000020004" pitchFamily="2" charset="0"/>
              </a:rPr>
              <a:t>YOUR EMAIL</a:t>
            </a:r>
          </a:p>
          <a:p>
            <a:pPr algn="ctr"/>
            <a:r>
              <a:rPr lang="en-US" sz="3200" dirty="0" smtClean="0">
                <a:ln>
                  <a:solidFill>
                    <a:srgbClr val="E7E6E6">
                      <a:lumMod val="50000"/>
                      <a:alpha val="32000"/>
                    </a:srgbClr>
                  </a:solidFill>
                </a:ln>
                <a:solidFill>
                  <a:prstClr val="white"/>
                </a:solidFill>
                <a:effectLst>
                  <a:outerShdw blurRad="1066800" algn="tl" rotWithShape="0">
                    <a:prstClr val="black">
                      <a:alpha val="40000"/>
                    </a:prstClr>
                  </a:outerShdw>
                </a:effectLst>
                <a:latin typeface="Interstate-Regular" panose="02000603020000020004" pitchFamily="2" charset="0"/>
              </a:rPr>
              <a:t>YOUR PHONE NUMBER</a:t>
            </a:r>
            <a:endParaRPr lang="en-US" sz="3200" dirty="0">
              <a:ln>
                <a:solidFill>
                  <a:srgbClr val="E7E6E6">
                    <a:lumMod val="50000"/>
                    <a:alpha val="32000"/>
                  </a:srgbClr>
                </a:solidFill>
              </a:ln>
              <a:solidFill>
                <a:prstClr val="white"/>
              </a:solidFill>
              <a:effectLst>
                <a:outerShdw blurRad="1066800" algn="tl" rotWithShape="0">
                  <a:prstClr val="black">
                    <a:alpha val="40000"/>
                  </a:prstClr>
                </a:outerShdw>
              </a:effectLst>
              <a:latin typeface="Interstate-Regular" panose="02000603020000020004" pitchFamily="2" charset="0"/>
            </a:endParaRPr>
          </a:p>
        </p:txBody>
      </p:sp>
      <p:sp>
        <p:nvSpPr>
          <p:cNvPr id="3" name="TextBox 2"/>
          <p:cNvSpPr txBox="1"/>
          <p:nvPr/>
        </p:nvSpPr>
        <p:spPr>
          <a:xfrm>
            <a:off x="0" y="125640"/>
            <a:ext cx="4846320" cy="769441"/>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rPr>
              <a:t>Questions?</a:t>
            </a:r>
            <a:endParaRPr lang="en-US" sz="4400" dirty="0">
              <a:ln w="9525">
                <a:solidFill>
                  <a:srgbClr val="E7E6E6">
                    <a:lumMod val="75000"/>
                  </a:srgbClr>
                </a:solidFill>
              </a:ln>
              <a:solidFill>
                <a:prstClr val="white"/>
              </a:solidFill>
              <a:effectLst>
                <a:glow rad="101600">
                  <a:prstClr val="black">
                    <a:lumMod val="85000"/>
                    <a:lumOff val="15000"/>
                    <a:alpha val="60000"/>
                  </a:prstClr>
                </a:glow>
              </a:effectLst>
              <a:latin typeface="Arial" panose="020B0604020202020204" pitchFamily="34" charset="0"/>
              <a:cs typeface="Arial" panose="020B0604020202020204" pitchFamily="34" charset="0"/>
            </a:endParaRPr>
          </a:p>
        </p:txBody>
      </p:sp>
      <p:sp>
        <p:nvSpPr>
          <p:cNvPr id="5" name="TextBox 4"/>
          <p:cNvSpPr txBox="1"/>
          <p:nvPr/>
        </p:nvSpPr>
        <p:spPr>
          <a:xfrm>
            <a:off x="8839200" y="510361"/>
            <a:ext cx="2978701" cy="769441"/>
          </a:xfrm>
          <a:prstGeom prst="rect">
            <a:avLst/>
          </a:prstGeom>
          <a:solidFill>
            <a:schemeClr val="accent1">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rtlCol="0">
            <a:spAutoFit/>
          </a:bodyPr>
          <a:lstStyle/>
          <a:p>
            <a:r>
              <a:rPr lang="en-US" sz="4400" dirty="0" smtClean="0">
                <a:solidFill>
                  <a:schemeClr val="bg1"/>
                </a:solidFill>
                <a:latin typeface="Arial" panose="020B0604020202020204" pitchFamily="34" charset="0"/>
                <a:cs typeface="Arial" panose="020B0604020202020204" pitchFamily="34" charset="0"/>
              </a:rPr>
              <a:t>Thank you!</a:t>
            </a:r>
            <a:endParaRPr lang="en-US"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152481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7225747" y="506892"/>
            <a:ext cx="4890049" cy="769441"/>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Ready?</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3052" y="4697296"/>
            <a:ext cx="2810262" cy="2234189"/>
          </a:xfrm>
          <a:prstGeom prst="rect">
            <a:avLst/>
          </a:prstGeom>
        </p:spPr>
      </p:pic>
    </p:spTree>
    <p:extLst>
      <p:ext uri="{BB962C8B-B14F-4D97-AF65-F5344CB8AC3E}">
        <p14:creationId xmlns:p14="http://schemas.microsoft.com/office/powerpoint/2010/main" val="25039309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87626" y="447257"/>
            <a:ext cx="5390322" cy="769441"/>
          </a:xfrm>
          <a:prstGeom prst="rect">
            <a:avLst/>
          </a:prstGeom>
          <a:noFill/>
        </p:spPr>
        <p:txBody>
          <a:bodyPr wrap="square" rtlCol="0">
            <a:spAutoFit/>
          </a:bodyPr>
          <a:lstStyle/>
          <a:p>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What is the FAFSA?</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159026" y="1415523"/>
            <a:ext cx="5754759" cy="4401205"/>
          </a:xfrm>
          <a:prstGeom prst="rect">
            <a:avLst/>
          </a:prstGeom>
        </p:spPr>
        <p:txBody>
          <a:bodyPr wrap="square">
            <a:spAutoFit/>
          </a:bodyPr>
          <a:lstStyle/>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Used by scholarship committees</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to award need-based scholarships</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Not a scholarship app</a:t>
            </a:r>
          </a:p>
          <a:p>
            <a:pPr marL="457200" indent="-457200">
              <a:buFont typeface="Arial" panose="020B0604020202020204" pitchFamily="34" charset="0"/>
              <a:buChar char="•"/>
            </a:pP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E-filing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recommended</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Takes most people 21 minutes to </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complete</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H</a:t>
            </a:r>
            <a:r>
              <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elp </a:t>
            </a: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is available!</a:t>
            </a:r>
          </a:p>
          <a:p>
            <a:pPr marL="457200" indent="-457200">
              <a:buFont typeface="Arial" panose="020B0604020202020204" pitchFamily="34" charset="0"/>
              <a:buChar char="•"/>
            </a:pPr>
            <a:r>
              <a:rPr lang="en-US" sz="2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www.fafsa.gov</a:t>
            </a:r>
          </a:p>
          <a:p>
            <a:pPr marL="457200" indent="-457200">
              <a:buFont typeface="Arial" panose="020B0604020202020204" pitchFamily="34" charset="0"/>
              <a:buChar char="•"/>
            </a:pP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837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437321" y="447257"/>
            <a:ext cx="11300791" cy="769441"/>
          </a:xfrm>
          <a:prstGeom prst="rect">
            <a:avLst/>
          </a:prstGeom>
          <a:noFill/>
        </p:spPr>
        <p:txBody>
          <a:bodyPr wrap="square" rtlCol="0">
            <a:spAutoFit/>
          </a:bodyPr>
          <a:lstStyle/>
          <a:p>
            <a:pPr algn="ctr"/>
            <a:r>
              <a:rPr lang="en-US" sz="44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What is the FAFSA form used for?</a:t>
            </a:r>
            <a:endParaRPr lang="en-US" sz="44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2" name="Rectangle 1"/>
          <p:cNvSpPr/>
          <p:nvPr/>
        </p:nvSpPr>
        <p:spPr>
          <a:xfrm>
            <a:off x="159026" y="2260350"/>
            <a:ext cx="4333461" cy="3022366"/>
          </a:xfrm>
          <a:prstGeom prst="rect">
            <a:avLst/>
          </a:prstGeom>
        </p:spPr>
        <p:txBody>
          <a:bodyPr wrap="square">
            <a:spAutoFit/>
          </a:bodyPr>
          <a:lstStyle/>
          <a:p>
            <a:pPr lvl="0" fontAlgn="base">
              <a:spcBef>
                <a:spcPct val="20000"/>
              </a:spcBef>
              <a:spcAft>
                <a:spcPct val="0"/>
              </a:spcAft>
              <a:buFont typeface="Arial" panose="020B0604020202020204" pitchFamily="34" charset="0"/>
              <a:buChar char="•"/>
            </a:pPr>
            <a:r>
              <a:rPr lang="en-US" altLang="en-US" sz="2800" dirty="0" smtClean="0">
                <a:solidFill>
                  <a:schemeClr val="bg1"/>
                </a:solidFill>
                <a:latin typeface="Arial" panose="020B0604020202020204" pitchFamily="34" charset="0"/>
                <a:ea typeface="MS PGothic" panose="020B0600070205080204" pitchFamily="34" charset="-128"/>
                <a:cs typeface="Arial" panose="020B0604020202020204" pitchFamily="34" charset="0"/>
              </a:rPr>
              <a:t>Use </a:t>
            </a:r>
            <a:r>
              <a:rPr lang="en-US" altLang="en-US" sz="2800" u="sng" dirty="0" smtClean="0">
                <a:solidFill>
                  <a:schemeClr val="bg1"/>
                </a:solidFill>
                <a:latin typeface="Arial" panose="020B0604020202020204" pitchFamily="34" charset="0"/>
                <a:ea typeface="MS PGothic" panose="020B0600070205080204" pitchFamily="34" charset="-128"/>
                <a:cs typeface="Arial" panose="020B0604020202020204" pitchFamily="34" charset="0"/>
              </a:rPr>
              <a:t>FAFSA</a:t>
            </a:r>
            <a:r>
              <a:rPr lang="en-US" altLang="en-US" sz="2800" dirty="0" smtClean="0">
                <a:solidFill>
                  <a:schemeClr val="bg1"/>
                </a:solidFill>
                <a:latin typeface="Arial" panose="020B0604020202020204" pitchFamily="34" charset="0"/>
                <a:ea typeface="MS PGothic" panose="020B0600070205080204" pitchFamily="34" charset="-128"/>
                <a:cs typeface="Arial" panose="020B0604020202020204" pitchFamily="34" charset="0"/>
              </a:rPr>
              <a:t> </a:t>
            </a:r>
            <a:r>
              <a:rPr lang="en-US" altLang="en-US" sz="2800" dirty="0">
                <a:solidFill>
                  <a:schemeClr val="bg1"/>
                </a:solidFill>
                <a:latin typeface="Arial" panose="020B0604020202020204" pitchFamily="34" charset="0"/>
                <a:ea typeface="MS PGothic" panose="020B0600070205080204" pitchFamily="34" charset="-128"/>
                <a:cs typeface="Arial" panose="020B0604020202020204" pitchFamily="34" charset="0"/>
              </a:rPr>
              <a:t>to determine </a:t>
            </a:r>
            <a:r>
              <a:rPr lang="en-US" altLang="en-US" sz="2800" dirty="0" smtClean="0">
                <a:solidFill>
                  <a:schemeClr val="bg1"/>
                </a:solidFill>
                <a:latin typeface="Arial" panose="020B0604020202020204" pitchFamily="34" charset="0"/>
                <a:ea typeface="MS PGothic" panose="020B0600070205080204" pitchFamily="34" charset="-128"/>
                <a:cs typeface="Arial" panose="020B0604020202020204" pitchFamily="34" charset="0"/>
              </a:rPr>
              <a:t>eligibility and apply </a:t>
            </a:r>
            <a:r>
              <a:rPr lang="en-US" altLang="en-US" sz="2800" dirty="0">
                <a:solidFill>
                  <a:schemeClr val="bg1"/>
                </a:solidFill>
                <a:latin typeface="Arial" panose="020B0604020202020204" pitchFamily="34" charset="0"/>
                <a:ea typeface="MS PGothic" panose="020B0600070205080204" pitchFamily="34" charset="-128"/>
                <a:cs typeface="Arial" panose="020B0604020202020204" pitchFamily="34" charset="0"/>
              </a:rPr>
              <a:t>for: </a:t>
            </a:r>
          </a:p>
          <a:p>
            <a:pPr lvl="1" fontAlgn="base">
              <a:spcBef>
                <a:spcPct val="20000"/>
              </a:spcBef>
              <a:spcAft>
                <a:spcPct val="0"/>
              </a:spcAft>
              <a:buFont typeface="Arial" panose="020B0604020202020204" pitchFamily="34" charset="0"/>
              <a:buChar char="•"/>
            </a:pPr>
            <a:r>
              <a:rPr lang="en-US" altLang="en-US" sz="2800" dirty="0" smtClean="0">
                <a:solidFill>
                  <a:schemeClr val="bg1"/>
                </a:solidFill>
                <a:latin typeface="Arial" panose="020B0604020202020204" pitchFamily="34" charset="0"/>
                <a:ea typeface="MS PGothic" panose="020B0600070205080204" pitchFamily="34" charset="-128"/>
                <a:cs typeface="Arial" panose="020B0604020202020204" pitchFamily="34" charset="0"/>
              </a:rPr>
              <a:t>Grants</a:t>
            </a:r>
          </a:p>
          <a:p>
            <a:pPr lvl="1" fontAlgn="base">
              <a:spcBef>
                <a:spcPct val="20000"/>
              </a:spcBef>
              <a:spcAft>
                <a:spcPct val="0"/>
              </a:spcAft>
              <a:buFont typeface="Arial" panose="020B0604020202020204" pitchFamily="34" charset="0"/>
              <a:buChar char="•"/>
            </a:pPr>
            <a:r>
              <a:rPr lang="en-US" altLang="en-US" sz="2800" dirty="0" smtClean="0">
                <a:solidFill>
                  <a:schemeClr val="bg1"/>
                </a:solidFill>
                <a:latin typeface="Arial" panose="020B0604020202020204" pitchFamily="34" charset="0"/>
                <a:ea typeface="MS PGothic" panose="020B0600070205080204" pitchFamily="34" charset="-128"/>
                <a:cs typeface="Arial" panose="020B0604020202020204" pitchFamily="34" charset="0"/>
              </a:rPr>
              <a:t>Work Study</a:t>
            </a:r>
            <a:endParaRPr lang="en-US" altLang="en-US" sz="2800" dirty="0">
              <a:solidFill>
                <a:schemeClr val="bg1"/>
              </a:solidFill>
              <a:latin typeface="Arial" panose="020B0604020202020204" pitchFamily="34" charset="0"/>
              <a:ea typeface="MS PGothic" panose="020B0600070205080204" pitchFamily="34" charset="-128"/>
              <a:cs typeface="Arial" panose="020B0604020202020204" pitchFamily="34" charset="0"/>
            </a:endParaRPr>
          </a:p>
          <a:p>
            <a:pPr lvl="1" fontAlgn="base">
              <a:spcBef>
                <a:spcPct val="20000"/>
              </a:spcBef>
              <a:spcAft>
                <a:spcPct val="0"/>
              </a:spcAft>
              <a:buFont typeface="Arial" panose="020B0604020202020204" pitchFamily="34" charset="0"/>
              <a:buChar char="•"/>
            </a:pPr>
            <a:r>
              <a:rPr lang="en-US" altLang="en-US" sz="2800" dirty="0" smtClean="0">
                <a:solidFill>
                  <a:schemeClr val="bg1"/>
                </a:solidFill>
                <a:latin typeface="Arial" panose="020B0604020202020204" pitchFamily="34" charset="0"/>
                <a:ea typeface="MS PGothic" panose="020B0600070205080204" pitchFamily="34" charset="-128"/>
                <a:cs typeface="Arial" panose="020B0604020202020204" pitchFamily="34" charset="0"/>
              </a:rPr>
              <a:t>Loans</a:t>
            </a:r>
          </a:p>
          <a:p>
            <a:pPr lvl="1" fontAlgn="base">
              <a:spcBef>
                <a:spcPct val="20000"/>
              </a:spcBef>
              <a:spcAft>
                <a:spcPct val="0"/>
              </a:spcAft>
              <a:buFont typeface="Arial" panose="020B0604020202020204" pitchFamily="34" charset="0"/>
              <a:buChar char="•"/>
            </a:pPr>
            <a:r>
              <a:rPr lang="en-US" sz="2800" dirty="0" smtClean="0">
                <a:ln w="9525">
                  <a:solidFill>
                    <a:srgbClr val="E7E6E6">
                      <a:lumMod val="75000"/>
                    </a:srgbClr>
                  </a:solidFill>
                </a:ln>
                <a:solidFill>
                  <a:schemeClr val="bg1"/>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ea typeface="MS PGothic" panose="020B0600070205080204" pitchFamily="34" charset="-128"/>
                <a:cs typeface="Arial" panose="020B0604020202020204" pitchFamily="34" charset="0"/>
              </a:rPr>
              <a:t>Some State aid</a:t>
            </a:r>
            <a:endParaRPr lang="en-US" sz="2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5" name="Rectangle 4"/>
          <p:cNvSpPr/>
          <p:nvPr/>
        </p:nvSpPr>
        <p:spPr>
          <a:xfrm>
            <a:off x="8564217" y="2260350"/>
            <a:ext cx="3972339" cy="3539430"/>
          </a:xfrm>
          <a:prstGeom prst="rect">
            <a:avLst/>
          </a:prstGeom>
        </p:spPr>
        <p:txBody>
          <a:bodyPr wrap="square">
            <a:spAutoFit/>
          </a:bodyPr>
          <a:lstStyle/>
          <a:p>
            <a:pPr>
              <a:buFont typeface="Arial" panose="020B0604020202020204" pitchFamily="34" charset="0"/>
              <a:buChar char="•"/>
            </a:pPr>
            <a:r>
              <a:rPr lang="en-US" altLang="en-US" sz="2800" dirty="0" smtClean="0">
                <a:solidFill>
                  <a:schemeClr val="bg1"/>
                </a:solidFill>
                <a:latin typeface="Arial" panose="020B0604020202020204" pitchFamily="34" charset="0"/>
                <a:cs typeface="Arial" panose="020B0604020202020204" pitchFamily="34" charset="0"/>
              </a:rPr>
              <a:t>Use different applications for:</a:t>
            </a:r>
            <a:endParaRPr lang="en-US" altLang="en-US" sz="2800" dirty="0">
              <a:solidFill>
                <a:schemeClr val="bg1"/>
              </a:solidFill>
              <a:latin typeface="Arial" panose="020B0604020202020204" pitchFamily="34" charset="0"/>
              <a:cs typeface="Arial" panose="020B0604020202020204" pitchFamily="34" charset="0"/>
            </a:endParaRPr>
          </a:p>
          <a:p>
            <a:pPr lvl="1">
              <a:buFont typeface="Arial" panose="020B0604020202020204" pitchFamily="34" charset="0"/>
              <a:buChar char="•"/>
            </a:pPr>
            <a:r>
              <a:rPr lang="en-US" altLang="en-US" sz="2800" dirty="0">
                <a:solidFill>
                  <a:schemeClr val="bg1"/>
                </a:solidFill>
                <a:latin typeface="Arial" panose="020B0604020202020204" pitchFamily="34" charset="0"/>
                <a:cs typeface="Arial" panose="020B0604020202020204" pitchFamily="34" charset="0"/>
              </a:rPr>
              <a:t>Scholarships</a:t>
            </a:r>
          </a:p>
          <a:p>
            <a:pPr lvl="1">
              <a:buFont typeface="Arial" panose="020B0604020202020204" pitchFamily="34" charset="0"/>
              <a:buChar char="•"/>
            </a:pPr>
            <a:r>
              <a:rPr lang="en-US" altLang="en-US" sz="2800" dirty="0">
                <a:solidFill>
                  <a:schemeClr val="bg1"/>
                </a:solidFill>
                <a:latin typeface="Arial" panose="020B0604020202020204" pitchFamily="34" charset="0"/>
                <a:cs typeface="Arial" panose="020B0604020202020204" pitchFamily="34" charset="0"/>
              </a:rPr>
              <a:t>Student Loans </a:t>
            </a:r>
            <a:r>
              <a:rPr lang="en-US" altLang="en-US" sz="2800" dirty="0" smtClean="0">
                <a:solidFill>
                  <a:schemeClr val="bg1"/>
                </a:solidFill>
                <a:latin typeface="Arial" panose="020B0604020202020204" pitchFamily="34" charset="0"/>
                <a:cs typeface="Arial" panose="020B0604020202020204" pitchFamily="34" charset="0"/>
              </a:rPr>
              <a:t>Athletic </a:t>
            </a:r>
            <a:r>
              <a:rPr lang="en-US" altLang="en-US" sz="2800" dirty="0">
                <a:solidFill>
                  <a:schemeClr val="bg1"/>
                </a:solidFill>
                <a:latin typeface="Arial" panose="020B0604020202020204" pitchFamily="34" charset="0"/>
                <a:cs typeface="Arial" panose="020B0604020202020204" pitchFamily="34" charset="0"/>
              </a:rPr>
              <a:t>Waivers – </a:t>
            </a:r>
            <a:r>
              <a:rPr lang="en-US" altLang="en-US" sz="2800" dirty="0" smtClean="0">
                <a:solidFill>
                  <a:schemeClr val="bg1"/>
                </a:solidFill>
                <a:latin typeface="Arial" panose="020B0604020202020204" pitchFamily="34" charset="0"/>
                <a:cs typeface="Arial" panose="020B0604020202020204" pitchFamily="34" charset="0"/>
              </a:rPr>
              <a:t>usually </a:t>
            </a:r>
            <a:r>
              <a:rPr lang="en-US" altLang="en-US" sz="2800" dirty="0">
                <a:solidFill>
                  <a:schemeClr val="bg1"/>
                </a:solidFill>
                <a:latin typeface="Arial" panose="020B0604020202020204" pitchFamily="34" charset="0"/>
                <a:cs typeface="Arial" panose="020B0604020202020204" pitchFamily="34" charset="0"/>
              </a:rPr>
              <a:t>a separate process – contact </a:t>
            </a:r>
            <a:r>
              <a:rPr lang="en-US" altLang="en-US" sz="2800" dirty="0" smtClean="0">
                <a:solidFill>
                  <a:schemeClr val="bg1"/>
                </a:solidFill>
                <a:latin typeface="Arial" panose="020B0604020202020204" pitchFamily="34" charset="0"/>
                <a:cs typeface="Arial" panose="020B0604020202020204" pitchFamily="34" charset="0"/>
              </a:rPr>
              <a:t>the Athletic Dept.</a:t>
            </a:r>
            <a:endParaRPr lang="en-US" alt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08041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1025151" y="607707"/>
            <a:ext cx="11300790" cy="830997"/>
          </a:xfrm>
          <a:prstGeom prst="rect">
            <a:avLst/>
          </a:prstGeom>
          <a:noFill/>
        </p:spPr>
        <p:txBody>
          <a:bodyPr wrap="square" rtlCol="0">
            <a:spAutoFit/>
          </a:bodyPr>
          <a:lstStyle/>
          <a:p>
            <a:r>
              <a:rPr lang="en-US" sz="4800" dirty="0" smtClean="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rPr>
              <a:t>Important Dates – FAFSA Priority Date</a:t>
            </a:r>
            <a:endParaRPr lang="en-US" sz="4800" dirty="0">
              <a:ln w="9525">
                <a:solidFill>
                  <a:srgbClr val="E7E6E6">
                    <a:lumMod val="75000"/>
                  </a:srgbClr>
                </a:solidFill>
              </a:ln>
              <a:solidFill>
                <a:prstClr val="white"/>
              </a:solidFill>
              <a:effectLst>
                <a:glow rad="101600">
                  <a:prstClr val="black">
                    <a:lumMod val="85000"/>
                    <a:lumOff val="15000"/>
                    <a:alpha val="60000"/>
                  </a:prstClr>
                </a:glow>
                <a:outerShdw blurRad="38100" dist="25400" dir="5400000" algn="ctr" rotWithShape="0">
                  <a:srgbClr val="6E747A">
                    <a:alpha val="43000"/>
                  </a:srgbClr>
                </a:outerShdw>
              </a:effectLst>
              <a:latin typeface="Arial" panose="020B0604020202020204" pitchFamily="34" charset="0"/>
              <a:cs typeface="Arial" panose="020B0604020202020204" pitchFamily="34" charset="0"/>
            </a:endParaRPr>
          </a:p>
        </p:txBody>
      </p:sp>
      <p:sp>
        <p:nvSpPr>
          <p:cNvPr id="7" name="TextBox 6"/>
          <p:cNvSpPr txBox="1"/>
          <p:nvPr/>
        </p:nvSpPr>
        <p:spPr>
          <a:xfrm>
            <a:off x="121920" y="2025908"/>
            <a:ext cx="12070080" cy="4142673"/>
          </a:xfrm>
          <a:prstGeom prst="rect">
            <a:avLst/>
          </a:prstGeom>
          <a:noFill/>
        </p:spPr>
        <p:txBody>
          <a:bodyPr wrap="square" rtlCol="0">
            <a:spAutoFit/>
          </a:bodyPr>
          <a:lstStyle/>
          <a:p>
            <a:pPr marL="457200" indent="-457200" fontAlgn="base">
              <a:lnSpc>
                <a:spcPct val="80000"/>
              </a:lnSpc>
              <a:spcBef>
                <a:spcPct val="20000"/>
              </a:spcBef>
              <a:spcAft>
                <a:spcPct val="0"/>
              </a:spcAft>
              <a:buFont typeface="Arial" panose="020B0604020202020204" pitchFamily="34" charset="0"/>
              <a:buChar char="•"/>
            </a:pPr>
            <a:r>
              <a:rPr lang="en-US" altLang="ja-JP" sz="2800" dirty="0" smtClean="0">
                <a:solidFill>
                  <a:prstClr val="white"/>
                </a:solidFill>
                <a:latin typeface="Arial" panose="020B0604020202020204" pitchFamily="34" charset="0"/>
                <a:cs typeface="Arial" panose="020B0604020202020204" pitchFamily="34" charset="0"/>
              </a:rPr>
              <a:t>Submitting FAFSA by this date may mean additional “priority” funding</a:t>
            </a:r>
          </a:p>
          <a:p>
            <a:pPr marL="457200" indent="-457200" fontAlgn="base">
              <a:lnSpc>
                <a:spcPct val="80000"/>
              </a:lnSpc>
              <a:spcBef>
                <a:spcPct val="20000"/>
              </a:spcBef>
              <a:spcAft>
                <a:spcPct val="0"/>
              </a:spcAft>
              <a:buFont typeface="Arial" panose="020B0604020202020204" pitchFamily="34" charset="0"/>
              <a:buChar char="•"/>
            </a:pPr>
            <a:r>
              <a:rPr lang="en-US" altLang="ja-JP" sz="2800" dirty="0" smtClean="0">
                <a:solidFill>
                  <a:prstClr val="white"/>
                </a:solidFill>
                <a:latin typeface="Arial" panose="020B0604020202020204" pitchFamily="34" charset="0"/>
                <a:cs typeface="Arial" panose="020B0604020202020204" pitchFamily="34" charset="0"/>
              </a:rPr>
              <a:t>Limited additional grants</a:t>
            </a:r>
            <a:r>
              <a:rPr lang="en-US" altLang="ja-JP" sz="2800" dirty="0">
                <a:solidFill>
                  <a:prstClr val="white"/>
                </a:solidFill>
                <a:latin typeface="Arial" panose="020B0604020202020204" pitchFamily="34" charset="0"/>
                <a:cs typeface="Arial" panose="020B0604020202020204" pitchFamily="34" charset="0"/>
              </a:rPr>
              <a:t>, </a:t>
            </a:r>
            <a:r>
              <a:rPr lang="en-US" altLang="ja-JP" sz="2800" dirty="0" smtClean="0">
                <a:solidFill>
                  <a:prstClr val="white"/>
                </a:solidFill>
                <a:latin typeface="Arial" panose="020B0604020202020204" pitchFamily="34" charset="0"/>
                <a:cs typeface="Arial" panose="020B0604020202020204" pitchFamily="34" charset="0"/>
              </a:rPr>
              <a:t>work-study, institutional funds</a:t>
            </a:r>
          </a:p>
          <a:p>
            <a:pPr marL="457200" indent="-457200" fontAlgn="base">
              <a:lnSpc>
                <a:spcPct val="80000"/>
              </a:lnSpc>
              <a:spcBef>
                <a:spcPct val="20000"/>
              </a:spcBef>
              <a:spcAft>
                <a:spcPct val="0"/>
              </a:spcAft>
              <a:buFont typeface="Arial" panose="020B0604020202020204" pitchFamily="34" charset="0"/>
              <a:buChar char="•"/>
            </a:pPr>
            <a:r>
              <a:rPr lang="en-US" altLang="ja-JP" sz="2800" dirty="0" smtClean="0">
                <a:solidFill>
                  <a:prstClr val="white"/>
                </a:solidFill>
                <a:latin typeface="Arial" panose="020B0604020202020204" pitchFamily="34" charset="0"/>
                <a:cs typeface="Arial" panose="020B0604020202020204" pitchFamily="34" charset="0"/>
              </a:rPr>
              <a:t>Priority funds – to earliest applicants/neediest students</a:t>
            </a:r>
          </a:p>
          <a:p>
            <a:pPr marL="457200" indent="-457200" fontAlgn="base">
              <a:lnSpc>
                <a:spcPct val="80000"/>
              </a:lnSpc>
              <a:spcBef>
                <a:spcPct val="20000"/>
              </a:spcBef>
              <a:spcAft>
                <a:spcPct val="0"/>
              </a:spcAft>
              <a:buFont typeface="Arial" panose="020B0604020202020204" pitchFamily="34" charset="0"/>
              <a:buChar char="•"/>
            </a:pPr>
            <a:r>
              <a:rPr lang="en-US" altLang="ja-JP" sz="2800" dirty="0" smtClean="0">
                <a:solidFill>
                  <a:prstClr val="white"/>
                </a:solidFill>
                <a:latin typeface="Arial" panose="020B0604020202020204" pitchFamily="34" charset="0"/>
                <a:cs typeface="Arial" panose="020B0604020202020204" pitchFamily="34" charset="0"/>
              </a:rPr>
              <a:t>Especially important for needy families to meet priority dates</a:t>
            </a:r>
            <a:endParaRPr lang="en-US" altLang="ja-JP" sz="2800" dirty="0">
              <a:solidFill>
                <a:prstClr val="white"/>
              </a:solidFill>
              <a:latin typeface="Arial" panose="020B0604020202020204" pitchFamily="34" charset="0"/>
              <a:cs typeface="Arial" panose="020B0604020202020204" pitchFamily="34" charset="0"/>
            </a:endParaRPr>
          </a:p>
          <a:p>
            <a:pPr marL="457200" lvl="2" indent="-457200" eaLnBrk="0" fontAlgn="base" hangingPunct="0">
              <a:spcBef>
                <a:spcPct val="20000"/>
              </a:spcBef>
              <a:spcAft>
                <a:spcPct val="0"/>
              </a:spcAft>
              <a:buFont typeface="Arial" panose="020B0604020202020204" pitchFamily="34" charset="0"/>
              <a:buChar char="•"/>
            </a:pPr>
            <a:r>
              <a:rPr lang="en-US" altLang="en-US" sz="2800" dirty="0" smtClean="0">
                <a:solidFill>
                  <a:prstClr val="white"/>
                </a:solidFill>
                <a:latin typeface="Arial" panose="020B0604020202020204" pitchFamily="34" charset="0"/>
                <a:ea typeface="MS PGothic" panose="020B0600070205080204" pitchFamily="34" charset="-128"/>
                <a:cs typeface="Arial" panose="020B0604020202020204" pitchFamily="34" charset="0"/>
              </a:rPr>
              <a:t>NOTE: Pell Grant, Federal </a:t>
            </a:r>
            <a:r>
              <a:rPr lang="en-US" altLang="en-US" sz="2800" dirty="0">
                <a:solidFill>
                  <a:prstClr val="white"/>
                </a:solidFill>
                <a:latin typeface="Arial" panose="020B0604020202020204" pitchFamily="34" charset="0"/>
                <a:ea typeface="MS PGothic" panose="020B0600070205080204" pitchFamily="34" charset="-128"/>
                <a:cs typeface="Arial" panose="020B0604020202020204" pitchFamily="34" charset="0"/>
              </a:rPr>
              <a:t>Direct Student Loans, Parent PLUS Loans </a:t>
            </a:r>
            <a:r>
              <a:rPr lang="en-US" altLang="en-US" sz="2800" dirty="0" smtClean="0">
                <a:solidFill>
                  <a:prstClr val="white"/>
                </a:solidFill>
                <a:latin typeface="Arial" panose="020B0604020202020204" pitchFamily="34" charset="0"/>
                <a:ea typeface="MS PGothic" panose="020B0600070205080204" pitchFamily="34" charset="-128"/>
                <a:cs typeface="Arial" panose="020B0604020202020204" pitchFamily="34" charset="0"/>
              </a:rPr>
              <a:t>are </a:t>
            </a:r>
            <a:r>
              <a:rPr lang="en-US" altLang="en-US" sz="2800" b="1" u="sng" dirty="0" smtClean="0">
                <a:solidFill>
                  <a:prstClr val="white"/>
                </a:solidFill>
                <a:latin typeface="Arial" panose="020B0604020202020204" pitchFamily="34" charset="0"/>
                <a:ea typeface="MS PGothic" panose="020B0600070205080204" pitchFamily="34" charset="-128"/>
                <a:cs typeface="Arial" panose="020B0604020202020204" pitchFamily="34" charset="0"/>
              </a:rPr>
              <a:t>not</a:t>
            </a:r>
            <a:r>
              <a:rPr lang="en-US" altLang="en-US" sz="2800" dirty="0" smtClean="0">
                <a:solidFill>
                  <a:prstClr val="white"/>
                </a:solidFill>
                <a:latin typeface="Arial" panose="020B0604020202020204" pitchFamily="34" charset="0"/>
                <a:ea typeface="MS PGothic" panose="020B0600070205080204" pitchFamily="34" charset="-128"/>
                <a:cs typeface="Arial" panose="020B0604020202020204" pitchFamily="34" charset="0"/>
              </a:rPr>
              <a:t> </a:t>
            </a:r>
            <a:r>
              <a:rPr lang="en-US" altLang="en-US" sz="2800" dirty="0">
                <a:solidFill>
                  <a:prstClr val="white"/>
                </a:solidFill>
                <a:latin typeface="Arial" panose="020B0604020202020204" pitchFamily="34" charset="0"/>
                <a:ea typeface="MS PGothic" panose="020B0600070205080204" pitchFamily="34" charset="-128"/>
                <a:cs typeface="Arial" panose="020B0604020202020204" pitchFamily="34" charset="0"/>
              </a:rPr>
              <a:t>affected by priority dates. </a:t>
            </a:r>
            <a:endParaRPr lang="en-US" altLang="en-US" sz="2800" dirty="0" smtClean="0">
              <a:solidFill>
                <a:prstClr val="white"/>
              </a:solidFill>
              <a:latin typeface="Arial" panose="020B0604020202020204" pitchFamily="34" charset="0"/>
              <a:ea typeface="MS PGothic" panose="020B0600070205080204" pitchFamily="34" charset="-128"/>
              <a:cs typeface="Arial" panose="020B0604020202020204" pitchFamily="34" charset="0"/>
            </a:endParaRPr>
          </a:p>
          <a:p>
            <a:pPr marL="457200" lvl="2" indent="-457200" eaLnBrk="0" fontAlgn="base" hangingPunct="0">
              <a:spcBef>
                <a:spcPct val="20000"/>
              </a:spcBef>
              <a:spcAft>
                <a:spcPct val="0"/>
              </a:spcAft>
              <a:buFont typeface="Arial" panose="020B0604020202020204" pitchFamily="34" charset="0"/>
              <a:buChar char="•"/>
            </a:pPr>
            <a:endParaRPr lang="en-US" altLang="en-US" sz="2800" dirty="0">
              <a:solidFill>
                <a:prstClr val="white"/>
              </a:solidFill>
              <a:latin typeface="Arial" panose="020B0604020202020204" pitchFamily="34" charset="0"/>
              <a:ea typeface="MS PGothic" panose="020B0600070205080204" pitchFamily="34" charset="-128"/>
              <a:cs typeface="Arial" panose="020B0604020202020204" pitchFamily="34" charset="0"/>
            </a:endParaRPr>
          </a:p>
          <a:p>
            <a:pPr marL="457200" lvl="2" indent="-457200" eaLnBrk="0" fontAlgn="base" hangingPunct="0">
              <a:spcBef>
                <a:spcPct val="20000"/>
              </a:spcBef>
              <a:spcAft>
                <a:spcPct val="0"/>
              </a:spcAft>
              <a:buFont typeface="Arial" panose="020B0604020202020204" pitchFamily="34" charset="0"/>
              <a:buChar char="•"/>
            </a:pPr>
            <a:r>
              <a:rPr lang="en-US" altLang="en-US" sz="2800" b="1" i="1" dirty="0">
                <a:solidFill>
                  <a:prstClr val="white"/>
                </a:solidFill>
                <a:latin typeface="Arial" panose="020B0604020202020204" pitchFamily="34" charset="0"/>
                <a:ea typeface="MS PGothic" panose="020B0600070205080204" pitchFamily="34" charset="-128"/>
                <a:cs typeface="Arial" panose="020B0604020202020204" pitchFamily="34" charset="0"/>
              </a:rPr>
              <a:t>Bottom Line:  </a:t>
            </a:r>
            <a:r>
              <a:rPr lang="en-US" altLang="en-US" sz="2800" dirty="0">
                <a:solidFill>
                  <a:prstClr val="white"/>
                </a:solidFill>
                <a:latin typeface="Arial" panose="020B0604020202020204" pitchFamily="34" charset="0"/>
                <a:ea typeface="MS PGothic" panose="020B0600070205080204" pitchFamily="34" charset="-128"/>
                <a:cs typeface="Arial" panose="020B0604020202020204" pitchFamily="34" charset="0"/>
              </a:rPr>
              <a:t>Even if you </a:t>
            </a:r>
            <a:r>
              <a:rPr lang="en-US" altLang="en-US" sz="2800" i="1" dirty="0">
                <a:solidFill>
                  <a:prstClr val="white"/>
                </a:solidFill>
                <a:latin typeface="Arial" panose="020B0604020202020204" pitchFamily="34" charset="0"/>
                <a:ea typeface="MS PGothic" panose="020B0600070205080204" pitchFamily="34" charset="-128"/>
                <a:cs typeface="Arial" panose="020B0604020202020204" pitchFamily="34" charset="0"/>
              </a:rPr>
              <a:t>miss</a:t>
            </a:r>
            <a:r>
              <a:rPr lang="en-US" altLang="en-US" sz="2800" dirty="0">
                <a:solidFill>
                  <a:prstClr val="white"/>
                </a:solidFill>
                <a:latin typeface="Arial" panose="020B0604020202020204" pitchFamily="34" charset="0"/>
                <a:ea typeface="MS PGothic" panose="020B0600070205080204" pitchFamily="34" charset="-128"/>
                <a:cs typeface="Arial" panose="020B0604020202020204" pitchFamily="34" charset="0"/>
              </a:rPr>
              <a:t> a </a:t>
            </a:r>
            <a:r>
              <a:rPr lang="ja-JP" altLang="en-US" sz="2800" dirty="0">
                <a:solidFill>
                  <a:prstClr val="white"/>
                </a:solidFill>
                <a:latin typeface="Arial" panose="020B0604020202020204" pitchFamily="34" charset="0"/>
                <a:cs typeface="Arial" panose="020B0604020202020204" pitchFamily="34" charset="0"/>
              </a:rPr>
              <a:t>“</a:t>
            </a:r>
            <a:r>
              <a:rPr lang="en-US" altLang="ja-JP" sz="2800" dirty="0">
                <a:solidFill>
                  <a:prstClr val="white"/>
                </a:solidFill>
                <a:latin typeface="Arial" panose="020B0604020202020204" pitchFamily="34" charset="0"/>
                <a:cs typeface="Arial" panose="020B0604020202020204" pitchFamily="34" charset="0"/>
              </a:rPr>
              <a:t>priority</a:t>
            </a:r>
            <a:r>
              <a:rPr lang="ja-JP" altLang="en-US" sz="2800" dirty="0">
                <a:solidFill>
                  <a:prstClr val="white"/>
                </a:solidFill>
                <a:latin typeface="Arial" panose="020B0604020202020204" pitchFamily="34" charset="0"/>
                <a:cs typeface="Arial" panose="020B0604020202020204" pitchFamily="34" charset="0"/>
              </a:rPr>
              <a:t>”</a:t>
            </a:r>
            <a:r>
              <a:rPr lang="en-US" altLang="ja-JP" sz="2800" dirty="0">
                <a:solidFill>
                  <a:prstClr val="white"/>
                </a:solidFill>
                <a:latin typeface="Arial" panose="020B0604020202020204" pitchFamily="34" charset="0"/>
                <a:cs typeface="Arial" panose="020B0604020202020204" pitchFamily="34" charset="0"/>
              </a:rPr>
              <a:t> date, you </a:t>
            </a:r>
            <a:r>
              <a:rPr lang="en-US" altLang="ja-JP" sz="2800" b="1" i="1" dirty="0">
                <a:solidFill>
                  <a:prstClr val="white"/>
                </a:solidFill>
                <a:latin typeface="Arial" panose="020B0604020202020204" pitchFamily="34" charset="0"/>
                <a:cs typeface="Arial" panose="020B0604020202020204" pitchFamily="34" charset="0"/>
              </a:rPr>
              <a:t>still</a:t>
            </a:r>
            <a:r>
              <a:rPr lang="en-US" altLang="ja-JP" sz="2800" dirty="0">
                <a:solidFill>
                  <a:prstClr val="white"/>
                </a:solidFill>
                <a:latin typeface="Arial" panose="020B0604020202020204" pitchFamily="34" charset="0"/>
                <a:cs typeface="Arial" panose="020B0604020202020204" pitchFamily="34" charset="0"/>
              </a:rPr>
              <a:t> need to submit your FAFSA to qualify for other aid</a:t>
            </a:r>
          </a:p>
        </p:txBody>
      </p:sp>
    </p:spTree>
    <p:extLst>
      <p:ext uri="{BB962C8B-B14F-4D97-AF65-F5344CB8AC3E}">
        <p14:creationId xmlns:p14="http://schemas.microsoft.com/office/powerpoint/2010/main" val="393834130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FF671F"/>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1">
      <a:dk1>
        <a:sysClr val="windowText" lastClr="000000"/>
      </a:dk1>
      <a:lt1>
        <a:sysClr val="window" lastClr="FFFFFF"/>
      </a:lt1>
      <a:dk2>
        <a:srgbClr val="FF671F"/>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4968</TotalTime>
  <Words>7055</Words>
  <Application>Microsoft Office PowerPoint</Application>
  <PresentationFormat>Widescreen</PresentationFormat>
  <Paragraphs>854</Paragraphs>
  <Slides>66</Slides>
  <Notes>66</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66</vt:i4>
      </vt:variant>
    </vt:vector>
  </HeadingPairs>
  <TitlesOfParts>
    <vt:vector size="85" baseType="lpstr">
      <vt:lpstr>ＭＳ Ｐゴシック</vt:lpstr>
      <vt:lpstr>ＭＳ Ｐゴシック</vt:lpstr>
      <vt:lpstr>Arial</vt:lpstr>
      <vt:lpstr>Arial Body</vt:lpstr>
      <vt:lpstr>Calibri</vt:lpstr>
      <vt:lpstr>Calibri Light</vt:lpstr>
      <vt:lpstr>Courier New</vt:lpstr>
      <vt:lpstr>Interstate-Regular</vt:lpstr>
      <vt:lpstr>Times New Roman</vt:lpstr>
      <vt:lpstr>Wingdings</vt:lpstr>
      <vt:lpstr>Office Theme</vt:lpstr>
      <vt:lpstr>1_Office Theme</vt:lpstr>
      <vt:lpstr>2_Office Theme</vt:lpstr>
      <vt:lpstr>Custom Design</vt:lpstr>
      <vt:lpstr>1_Custom Design</vt:lpstr>
      <vt:lpstr>2_Custom Design</vt:lpstr>
      <vt:lpstr>3_Custom Design</vt:lpstr>
      <vt:lpstr>4_Custom Design</vt:lpstr>
      <vt:lpstr>3_Office Theme</vt:lpstr>
      <vt:lpstr>WHAT YOU NEED TO KNOW ABOUT FINANCIAL AID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Student Assistance Foundation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Melissa Iverson</dc:creator>
  <cp:lastModifiedBy>Mary Howard</cp:lastModifiedBy>
  <cp:revision>236</cp:revision>
  <cp:lastPrinted>2015-11-01T01:26:36Z</cp:lastPrinted>
  <dcterms:created xsi:type="dcterms:W3CDTF">2015-10-01T22:31:00Z</dcterms:created>
  <dcterms:modified xsi:type="dcterms:W3CDTF">2015-11-18T19:16:04Z</dcterms:modified>
</cp:coreProperties>
</file>